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75" r:id="rId5"/>
    <p:sldId id="305" r:id="rId6"/>
    <p:sldId id="419" r:id="rId7"/>
    <p:sldId id="420" r:id="rId8"/>
    <p:sldId id="434" r:id="rId9"/>
    <p:sldId id="435" r:id="rId10"/>
    <p:sldId id="436" r:id="rId11"/>
    <p:sldId id="443" r:id="rId12"/>
    <p:sldId id="431" r:id="rId13"/>
    <p:sldId id="422" r:id="rId14"/>
    <p:sldId id="423" r:id="rId15"/>
    <p:sldId id="424" r:id="rId16"/>
    <p:sldId id="425" r:id="rId17"/>
    <p:sldId id="437" r:id="rId18"/>
    <p:sldId id="438" r:id="rId19"/>
    <p:sldId id="426" r:id="rId20"/>
    <p:sldId id="427" r:id="rId21"/>
    <p:sldId id="428" r:id="rId22"/>
    <p:sldId id="429" r:id="rId23"/>
    <p:sldId id="430" r:id="rId24"/>
    <p:sldId id="418" r:id="rId25"/>
    <p:sldId id="440" r:id="rId26"/>
    <p:sldId id="441" r:id="rId27"/>
    <p:sldId id="444" r:id="rId28"/>
    <p:sldId id="44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t" id="{A8E72ABF-47DD-4B61-9A75-D76D4772983F}">
          <p14:sldIdLst>
            <p14:sldId id="375"/>
            <p14:sldId id="305"/>
            <p14:sldId id="419"/>
            <p14:sldId id="420"/>
            <p14:sldId id="434"/>
            <p14:sldId id="435"/>
            <p14:sldId id="436"/>
            <p14:sldId id="443"/>
            <p14:sldId id="431"/>
          </p14:sldIdLst>
        </p14:section>
        <p14:section name="hi ruth" id="{B7D6B995-F969-4BCC-A180-45B5D11DBCCD}">
          <p14:sldIdLst>
            <p14:sldId id="422"/>
            <p14:sldId id="423"/>
            <p14:sldId id="424"/>
            <p14:sldId id="425"/>
            <p14:sldId id="437"/>
            <p14:sldId id="438"/>
          </p14:sldIdLst>
        </p14:section>
        <p14:section name="sht" id="{C2F6A1FE-A645-44CA-87BA-3825C4DC1898}">
          <p14:sldIdLst>
            <p14:sldId id="426"/>
            <p14:sldId id="427"/>
            <p14:sldId id="428"/>
            <p14:sldId id="429"/>
          </p14:sldIdLst>
        </p14:section>
        <p14:section name="hi ulit ruth" id="{CB4F6EC5-5507-4965-A6E8-4D3D2F04E060}">
          <p14:sldIdLst>
            <p14:sldId id="430"/>
            <p14:sldId id="418"/>
          </p14:sldIdLst>
        </p14:section>
        <p14:section name="Timeline" id="{C3E2369A-AF60-46A3-A337-2EAA11AA3EF2}">
          <p14:sldIdLst>
            <p14:sldId id="440"/>
            <p14:sldId id="441"/>
            <p14:sldId id="444"/>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372" y="87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6/4/2023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F9FEF-89F3-4946-8282-7B6644765058}" type="slidenum">
              <a:rPr lang="en-US" smtClean="0"/>
              <a:t>7</a:t>
            </a:fld>
            <a:endParaRPr lang="en-US"/>
          </a:p>
        </p:txBody>
      </p:sp>
    </p:spTree>
    <p:extLst>
      <p:ext uri="{BB962C8B-B14F-4D97-AF65-F5344CB8AC3E}">
        <p14:creationId xmlns:p14="http://schemas.microsoft.com/office/powerpoint/2010/main" val="32192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6/4/2023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6/4/2023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mailto:CREST@telus.com" TargetMode="External"/><Relationship Id="rId7" Type="http://schemas.openxmlformats.org/officeDocument/2006/relationships/image" Target="../media/image8.png"/><Relationship Id="rId2" Type="http://schemas.openxmlformats.org/officeDocument/2006/relationships/hyperlink" Target="mailto:mir.tolentino@telusinternational.com" TargetMode="External"/><Relationship Id="rId1" Type="http://schemas.openxmlformats.org/officeDocument/2006/relationships/slideLayout" Target="../slideLayouts/slideLayout5.xml"/><Relationship Id="rId6" Type="http://schemas.openxmlformats.org/officeDocument/2006/relationships/hyperlink" Target="mailto:roselyn.angeles@telusinternational.com" TargetMode="External"/><Relationship Id="rId5" Type="http://schemas.openxmlformats.org/officeDocument/2006/relationships/hyperlink" Target="mailto:cnoemanagers@telus.com" TargetMode="External"/><Relationship Id="rId4" Type="http://schemas.openxmlformats.org/officeDocument/2006/relationships/hyperlink" Target="mailto:Cablerepair@telus.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JUNE 5, 2023</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register</a:t>
            </a:r>
            <a:endParaRPr lang="en-US"/>
          </a:p>
        </p:txBody>
      </p:sp>
      <p:graphicFrame>
        <p:nvGraphicFramePr>
          <p:cNvPr id="4" name="Table 3">
            <a:extLst>
              <a:ext uri="{FF2B5EF4-FFF2-40B4-BE49-F238E27FC236}">
                <a16:creationId xmlns:a16="http://schemas.microsoft.com/office/drawing/2014/main" id="{844C9B80-ADBE-6065-2FC4-4D7463F2B224}"/>
              </a:ext>
            </a:extLst>
          </p:cNvPr>
          <p:cNvGraphicFramePr>
            <a:graphicFrameLocks noGrp="1"/>
          </p:cNvGraphicFramePr>
          <p:nvPr>
            <p:extLst>
              <p:ext uri="{D42A27DB-BD31-4B8C-83A1-F6EECF244321}">
                <p14:modId xmlns:p14="http://schemas.microsoft.com/office/powerpoint/2010/main" val="2935333748"/>
              </p:ext>
            </p:extLst>
          </p:nvPr>
        </p:nvGraphicFramePr>
        <p:xfrm>
          <a:off x="1885951" y="1552576"/>
          <a:ext cx="9648825" cy="4791073"/>
        </p:xfrm>
        <a:graphic>
          <a:graphicData uri="http://schemas.openxmlformats.org/drawingml/2006/table">
            <a:tbl>
              <a:tblPr firstRow="1" firstCol="1" bandRow="1">
                <a:tableStyleId>{5C22544A-7EE6-4342-B048-85BDC9FD1C3A}</a:tableStyleId>
              </a:tblPr>
              <a:tblGrid>
                <a:gridCol w="1293141">
                  <a:extLst>
                    <a:ext uri="{9D8B030D-6E8A-4147-A177-3AD203B41FA5}">
                      <a16:colId xmlns:a16="http://schemas.microsoft.com/office/drawing/2014/main" val="1293095519"/>
                    </a:ext>
                  </a:extLst>
                </a:gridCol>
                <a:gridCol w="1392614">
                  <a:extLst>
                    <a:ext uri="{9D8B030D-6E8A-4147-A177-3AD203B41FA5}">
                      <a16:colId xmlns:a16="http://schemas.microsoft.com/office/drawing/2014/main" val="2049769099"/>
                    </a:ext>
                  </a:extLst>
                </a:gridCol>
                <a:gridCol w="1591559">
                  <a:extLst>
                    <a:ext uri="{9D8B030D-6E8A-4147-A177-3AD203B41FA5}">
                      <a16:colId xmlns:a16="http://schemas.microsoft.com/office/drawing/2014/main" val="1464754905"/>
                    </a:ext>
                  </a:extLst>
                </a:gridCol>
                <a:gridCol w="1790503">
                  <a:extLst>
                    <a:ext uri="{9D8B030D-6E8A-4147-A177-3AD203B41FA5}">
                      <a16:colId xmlns:a16="http://schemas.microsoft.com/office/drawing/2014/main" val="2075783548"/>
                    </a:ext>
                  </a:extLst>
                </a:gridCol>
                <a:gridCol w="3581008">
                  <a:extLst>
                    <a:ext uri="{9D8B030D-6E8A-4147-A177-3AD203B41FA5}">
                      <a16:colId xmlns:a16="http://schemas.microsoft.com/office/drawing/2014/main" val="1767960442"/>
                    </a:ext>
                  </a:extLst>
                </a:gridCol>
              </a:tblGrid>
              <a:tr h="612015">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Name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Position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Internal, External</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Project Role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Contact Information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233433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Mir Tolentino</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Sponsor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2">
                            <a:extLst>
                              <a:ext uri="{A12FA001-AC4F-418D-AE19-62706E023703}">
                                <ahyp:hlinkClr xmlns:ahyp="http://schemas.microsoft.com/office/drawing/2018/hyperlinkcolor" val="tx"/>
                              </a:ext>
                            </a:extLst>
                          </a:hlinkClick>
                        </a:rPr>
                        <a:t>mir.tolentino@telusinternational.com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62019380"/>
                  </a:ext>
                </a:extLst>
              </a:tr>
              <a:tr h="977758">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CREST Team</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Team Members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3">
                            <a:extLst>
                              <a:ext uri="{A12FA001-AC4F-418D-AE19-62706E023703}">
                                <ahyp:hlinkClr xmlns:ahyp="http://schemas.microsoft.com/office/drawing/2018/hyperlinkcolor" val="tx"/>
                              </a:ext>
                            </a:extLst>
                          </a:hlinkClick>
                        </a:rPr>
                        <a:t>CREST@telus.com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13678657"/>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Technicians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Technicians,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4">
                            <a:extLst>
                              <a:ext uri="{A12FA001-AC4F-418D-AE19-62706E023703}">
                                <ahyp:hlinkClr xmlns:ahyp="http://schemas.microsoft.com/office/drawing/2018/hyperlinkcolor" val="tx"/>
                              </a:ext>
                            </a:extLst>
                          </a:hlinkClick>
                        </a:rPr>
                        <a:t>Cablerepair@telus.com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919774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Managers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5">
                            <a:extLst>
                              <a:ext uri="{A12FA001-AC4F-418D-AE19-62706E023703}">
                                <ahyp:hlinkClr xmlns:ahyp="http://schemas.microsoft.com/office/drawing/2018/hyperlinkcolor" val="tx"/>
                              </a:ext>
                            </a:extLst>
                          </a:hlinkClick>
                        </a:rPr>
                        <a:t>cnoemanagers@telus.com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26373323"/>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Roselyn Angeles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Consultant</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Manager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6">
                            <a:extLst>
                              <a:ext uri="{A12FA001-AC4F-418D-AE19-62706E023703}">
                                <ahyp:hlinkClr xmlns:ahyp="http://schemas.microsoft.com/office/drawing/2018/hyperlinkcolor" val="tx"/>
                              </a:ext>
                            </a:extLst>
                          </a:hlinkClick>
                        </a:rPr>
                        <a:t>roselyn.angeles@telusinternational.com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03334802"/>
                  </a:ext>
                </a:extLst>
              </a:tr>
            </a:tbl>
          </a:graphicData>
        </a:graphic>
      </p:graphicFrame>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7"/>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07785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WBS</a:t>
            </a:r>
            <a:endParaRPr lang="en-US"/>
          </a:p>
        </p:txBody>
      </p:sp>
      <p:grpSp>
        <p:nvGrpSpPr>
          <p:cNvPr id="5" name="Organization Chart 14">
            <a:extLst>
              <a:ext uri="{FF2B5EF4-FFF2-40B4-BE49-F238E27FC236}">
                <a16:creationId xmlns:a16="http://schemas.microsoft.com/office/drawing/2014/main" id="{BD6D437F-1D8F-10D6-4357-0E49DDA0CD5E}"/>
              </a:ext>
            </a:extLst>
          </p:cNvPr>
          <p:cNvGrpSpPr/>
          <p:nvPr/>
        </p:nvGrpSpPr>
        <p:grpSpPr>
          <a:xfrm>
            <a:off x="1960978" y="391886"/>
            <a:ext cx="10459622" cy="9685564"/>
            <a:chOff x="36001" y="0"/>
            <a:chExt cx="6542599" cy="7581265"/>
          </a:xfrm>
        </p:grpSpPr>
        <p:sp>
          <p:nvSpPr>
            <p:cNvPr id="6" name="Rectangle 5">
              <a:extLst>
                <a:ext uri="{FF2B5EF4-FFF2-40B4-BE49-F238E27FC236}">
                  <a16:creationId xmlns:a16="http://schemas.microsoft.com/office/drawing/2014/main" id="{6A1D64B0-BE5E-D956-960E-01CBFB564559}"/>
                </a:ext>
              </a:extLst>
            </p:cNvPr>
            <p:cNvSpPr/>
            <p:nvPr/>
          </p:nvSpPr>
          <p:spPr>
            <a:xfrm>
              <a:off x="962025" y="2718435"/>
              <a:ext cx="5616575" cy="4862830"/>
            </a:xfrm>
            <a:prstGeom prst="rect">
              <a:avLst/>
            </a:prstGeom>
            <a:noFill/>
            <a:ln>
              <a:noFill/>
            </a:ln>
          </p:spPr>
        </p:sp>
        <p:cxnSp>
          <p:nvCxnSpPr>
            <p:cNvPr id="8" name="_s1109">
              <a:extLst>
                <a:ext uri="{FF2B5EF4-FFF2-40B4-BE49-F238E27FC236}">
                  <a16:creationId xmlns:a16="http://schemas.microsoft.com/office/drawing/2014/main" id="{1A703B0A-3D25-C425-0669-9D54C7A454FA}"/>
                </a:ext>
              </a:extLst>
            </p:cNvPr>
            <p:cNvCxnSpPr>
              <a:cxnSpLocks/>
            </p:cNvCxnSpPr>
            <p:nvPr/>
          </p:nvCxnSpPr>
          <p:spPr bwMode="auto">
            <a:xfrm rot="10800000">
              <a:off x="4686883"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9" name="_s1107">
              <a:extLst>
                <a:ext uri="{FF2B5EF4-FFF2-40B4-BE49-F238E27FC236}">
                  <a16:creationId xmlns:a16="http://schemas.microsoft.com/office/drawing/2014/main" id="{27E6B295-19F3-6C36-7D2E-3473793F8B29}"/>
                </a:ext>
              </a:extLst>
            </p:cNvPr>
            <p:cNvCxnSpPr>
              <a:cxnSpLocks/>
            </p:cNvCxnSpPr>
            <p:nvPr/>
          </p:nvCxnSpPr>
          <p:spPr bwMode="auto">
            <a:xfrm rot="10800000">
              <a:off x="4686883"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0" name="_s1105">
              <a:extLst>
                <a:ext uri="{FF2B5EF4-FFF2-40B4-BE49-F238E27FC236}">
                  <a16:creationId xmlns:a16="http://schemas.microsoft.com/office/drawing/2014/main" id="{532589B9-50CA-A65F-F0AA-353BDE7106A7}"/>
                </a:ext>
              </a:extLst>
            </p:cNvPr>
            <p:cNvCxnSpPr>
              <a:cxnSpLocks/>
            </p:cNvCxnSpPr>
            <p:nvPr/>
          </p:nvCxnSpPr>
          <p:spPr bwMode="auto">
            <a:xfrm rot="10800000">
              <a:off x="4686883"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1" name="_s1103">
              <a:extLst>
                <a:ext uri="{FF2B5EF4-FFF2-40B4-BE49-F238E27FC236}">
                  <a16:creationId xmlns:a16="http://schemas.microsoft.com/office/drawing/2014/main" id="{755D618D-4758-C8E5-2A15-9F519D85AB43}"/>
                </a:ext>
              </a:extLst>
            </p:cNvPr>
            <p:cNvCxnSpPr>
              <a:cxnSpLocks/>
            </p:cNvCxnSpPr>
            <p:nvPr/>
          </p:nvCxnSpPr>
          <p:spPr bwMode="auto">
            <a:xfrm rot="10800000">
              <a:off x="4686883"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2" name="_s1101">
              <a:extLst>
                <a:ext uri="{FF2B5EF4-FFF2-40B4-BE49-F238E27FC236}">
                  <a16:creationId xmlns:a16="http://schemas.microsoft.com/office/drawing/2014/main" id="{2A5AA188-B37F-F8EF-31C8-D68B61D7C3EC}"/>
                </a:ext>
              </a:extLst>
            </p:cNvPr>
            <p:cNvCxnSpPr>
              <a:cxnSpLocks/>
            </p:cNvCxnSpPr>
            <p:nvPr/>
          </p:nvCxnSpPr>
          <p:spPr bwMode="auto">
            <a:xfrm rot="10800000">
              <a:off x="3624192"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3" name="_s1099">
              <a:extLst>
                <a:ext uri="{FF2B5EF4-FFF2-40B4-BE49-F238E27FC236}">
                  <a16:creationId xmlns:a16="http://schemas.microsoft.com/office/drawing/2014/main" id="{34B1A1FD-7373-8396-5D7F-56AA76A6B516}"/>
                </a:ext>
              </a:extLst>
            </p:cNvPr>
            <p:cNvCxnSpPr>
              <a:cxnSpLocks/>
            </p:cNvCxnSpPr>
            <p:nvPr/>
          </p:nvCxnSpPr>
          <p:spPr bwMode="auto">
            <a:xfrm rot="10800000">
              <a:off x="3624192"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4" name="_s1097">
              <a:extLst>
                <a:ext uri="{FF2B5EF4-FFF2-40B4-BE49-F238E27FC236}">
                  <a16:creationId xmlns:a16="http://schemas.microsoft.com/office/drawing/2014/main" id="{07CEE391-475B-4370-28AC-25C47A7D911F}"/>
                </a:ext>
              </a:extLst>
            </p:cNvPr>
            <p:cNvCxnSpPr>
              <a:cxnSpLocks/>
            </p:cNvCxnSpPr>
            <p:nvPr/>
          </p:nvCxnSpPr>
          <p:spPr bwMode="auto">
            <a:xfrm rot="10800000">
              <a:off x="3624192"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5" name="_s1095">
              <a:extLst>
                <a:ext uri="{FF2B5EF4-FFF2-40B4-BE49-F238E27FC236}">
                  <a16:creationId xmlns:a16="http://schemas.microsoft.com/office/drawing/2014/main" id="{E1DA6191-75B5-D7DF-727E-0B003BD161E2}"/>
                </a:ext>
              </a:extLst>
            </p:cNvPr>
            <p:cNvCxnSpPr>
              <a:cxnSpLocks/>
            </p:cNvCxnSpPr>
            <p:nvPr/>
          </p:nvCxnSpPr>
          <p:spPr bwMode="auto">
            <a:xfrm rot="10800000">
              <a:off x="3624192"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6" name="_s1089">
              <a:extLst>
                <a:ext uri="{FF2B5EF4-FFF2-40B4-BE49-F238E27FC236}">
                  <a16:creationId xmlns:a16="http://schemas.microsoft.com/office/drawing/2014/main" id="{455E7F4A-F927-2C23-790A-DC1FA30D8683}"/>
                </a:ext>
              </a:extLst>
            </p:cNvPr>
            <p:cNvCxnSpPr>
              <a:cxnSpLocks/>
            </p:cNvCxnSpPr>
            <p:nvPr/>
          </p:nvCxnSpPr>
          <p:spPr bwMode="auto">
            <a:xfrm rot="10800000">
              <a:off x="2561130" y="923090"/>
              <a:ext cx="132514" cy="3696474"/>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7" name="_s1087">
              <a:extLst>
                <a:ext uri="{FF2B5EF4-FFF2-40B4-BE49-F238E27FC236}">
                  <a16:creationId xmlns:a16="http://schemas.microsoft.com/office/drawing/2014/main" id="{B38AF689-D132-3117-94D6-200B1ED8F935}"/>
                </a:ext>
              </a:extLst>
            </p:cNvPr>
            <p:cNvCxnSpPr>
              <a:cxnSpLocks/>
            </p:cNvCxnSpPr>
            <p:nvPr/>
          </p:nvCxnSpPr>
          <p:spPr bwMode="auto">
            <a:xfrm rot="10800000">
              <a:off x="2561130" y="923091"/>
              <a:ext cx="132514"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8" name="_s1085">
              <a:extLst>
                <a:ext uri="{FF2B5EF4-FFF2-40B4-BE49-F238E27FC236}">
                  <a16:creationId xmlns:a16="http://schemas.microsoft.com/office/drawing/2014/main" id="{573DB0FF-4AB7-DF08-5DA5-A908D7F650EA}"/>
                </a:ext>
              </a:extLst>
            </p:cNvPr>
            <p:cNvCxnSpPr>
              <a:cxnSpLocks/>
            </p:cNvCxnSpPr>
            <p:nvPr/>
          </p:nvCxnSpPr>
          <p:spPr bwMode="auto">
            <a:xfrm rot="10800000">
              <a:off x="2561130" y="923088"/>
              <a:ext cx="132514"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9" name="_s1083">
              <a:extLst>
                <a:ext uri="{FF2B5EF4-FFF2-40B4-BE49-F238E27FC236}">
                  <a16:creationId xmlns:a16="http://schemas.microsoft.com/office/drawing/2014/main" id="{0A09A8F9-24C3-17DF-ADCE-5034CD61F0D2}"/>
                </a:ext>
              </a:extLst>
            </p:cNvPr>
            <p:cNvCxnSpPr>
              <a:cxnSpLocks/>
            </p:cNvCxnSpPr>
            <p:nvPr/>
          </p:nvCxnSpPr>
          <p:spPr bwMode="auto">
            <a:xfrm rot="10800000">
              <a:off x="2561130"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0" name="_s1081">
              <a:extLst>
                <a:ext uri="{FF2B5EF4-FFF2-40B4-BE49-F238E27FC236}">
                  <a16:creationId xmlns:a16="http://schemas.microsoft.com/office/drawing/2014/main" id="{195D1400-2428-3C0B-8453-214FE04A718D}"/>
                </a:ext>
              </a:extLst>
            </p:cNvPr>
            <p:cNvCxnSpPr>
              <a:cxnSpLocks/>
            </p:cNvCxnSpPr>
            <p:nvPr/>
          </p:nvCxnSpPr>
          <p:spPr bwMode="auto">
            <a:xfrm rot="10800000">
              <a:off x="2561130"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1" name="_s1079">
              <a:extLst>
                <a:ext uri="{FF2B5EF4-FFF2-40B4-BE49-F238E27FC236}">
                  <a16:creationId xmlns:a16="http://schemas.microsoft.com/office/drawing/2014/main" id="{5C88DB3A-67E1-CADA-DE0E-AE756BE83268}"/>
                </a:ext>
              </a:extLst>
            </p:cNvPr>
            <p:cNvCxnSpPr>
              <a:cxnSpLocks/>
            </p:cNvCxnSpPr>
            <p:nvPr/>
          </p:nvCxnSpPr>
          <p:spPr bwMode="auto">
            <a:xfrm rot="10800000">
              <a:off x="2561130"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2" name="_s1077">
              <a:extLst>
                <a:ext uri="{FF2B5EF4-FFF2-40B4-BE49-F238E27FC236}">
                  <a16:creationId xmlns:a16="http://schemas.microsoft.com/office/drawing/2014/main" id="{7ACF271E-D566-1B90-8523-3E8E45B8F4E9}"/>
                </a:ext>
              </a:extLst>
            </p:cNvPr>
            <p:cNvCxnSpPr>
              <a:cxnSpLocks/>
            </p:cNvCxnSpPr>
            <p:nvPr/>
          </p:nvCxnSpPr>
          <p:spPr bwMode="auto">
            <a:xfrm rot="10800000">
              <a:off x="2561130"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3" name="_s1075">
              <a:extLst>
                <a:ext uri="{FF2B5EF4-FFF2-40B4-BE49-F238E27FC236}">
                  <a16:creationId xmlns:a16="http://schemas.microsoft.com/office/drawing/2014/main" id="{FE3FF394-D6EA-D2D8-D980-31B91025FDEA}"/>
                </a:ext>
              </a:extLst>
            </p:cNvPr>
            <p:cNvCxnSpPr>
              <a:cxnSpLocks/>
            </p:cNvCxnSpPr>
            <p:nvPr/>
          </p:nvCxnSpPr>
          <p:spPr bwMode="auto">
            <a:xfrm rot="10800000">
              <a:off x="1497701" y="923091"/>
              <a:ext cx="133252"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4" name="_s1073">
              <a:extLst>
                <a:ext uri="{FF2B5EF4-FFF2-40B4-BE49-F238E27FC236}">
                  <a16:creationId xmlns:a16="http://schemas.microsoft.com/office/drawing/2014/main" id="{BC361CD4-F0B1-C25E-A303-F87CE7E634F4}"/>
                </a:ext>
              </a:extLst>
            </p:cNvPr>
            <p:cNvCxnSpPr>
              <a:cxnSpLocks/>
            </p:cNvCxnSpPr>
            <p:nvPr/>
          </p:nvCxnSpPr>
          <p:spPr bwMode="auto">
            <a:xfrm rot="10800000">
              <a:off x="1497701" y="923088"/>
              <a:ext cx="13325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5" name="_s1071">
              <a:extLst>
                <a:ext uri="{FF2B5EF4-FFF2-40B4-BE49-F238E27FC236}">
                  <a16:creationId xmlns:a16="http://schemas.microsoft.com/office/drawing/2014/main" id="{0C30FA96-7E99-0F83-7DC1-9BAAC4EA8CDA}"/>
                </a:ext>
              </a:extLst>
            </p:cNvPr>
            <p:cNvCxnSpPr>
              <a:cxnSpLocks/>
            </p:cNvCxnSpPr>
            <p:nvPr/>
          </p:nvCxnSpPr>
          <p:spPr bwMode="auto">
            <a:xfrm rot="10800000">
              <a:off x="1497701"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6" name="_s1069">
              <a:extLst>
                <a:ext uri="{FF2B5EF4-FFF2-40B4-BE49-F238E27FC236}">
                  <a16:creationId xmlns:a16="http://schemas.microsoft.com/office/drawing/2014/main" id="{778FD0F5-CB51-65F3-A2A0-3AAFC09DBE24}"/>
                </a:ext>
              </a:extLst>
            </p:cNvPr>
            <p:cNvCxnSpPr>
              <a:cxnSpLocks/>
            </p:cNvCxnSpPr>
            <p:nvPr/>
          </p:nvCxnSpPr>
          <p:spPr bwMode="auto">
            <a:xfrm rot="10800000">
              <a:off x="1497701"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7" name="_s1067">
              <a:extLst>
                <a:ext uri="{FF2B5EF4-FFF2-40B4-BE49-F238E27FC236}">
                  <a16:creationId xmlns:a16="http://schemas.microsoft.com/office/drawing/2014/main" id="{FFAB39B2-A561-0F9A-458C-04CE810D0513}"/>
                </a:ext>
              </a:extLst>
            </p:cNvPr>
            <p:cNvCxnSpPr>
              <a:cxnSpLocks/>
            </p:cNvCxnSpPr>
            <p:nvPr/>
          </p:nvCxnSpPr>
          <p:spPr bwMode="auto">
            <a:xfrm rot="10800000">
              <a:off x="1497701"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8" name="_s1065">
              <a:extLst>
                <a:ext uri="{FF2B5EF4-FFF2-40B4-BE49-F238E27FC236}">
                  <a16:creationId xmlns:a16="http://schemas.microsoft.com/office/drawing/2014/main" id="{AC66E71F-E645-245A-5D6E-FD0D4B24B5DB}"/>
                </a:ext>
              </a:extLst>
            </p:cNvPr>
            <p:cNvCxnSpPr>
              <a:cxnSpLocks/>
            </p:cNvCxnSpPr>
            <p:nvPr/>
          </p:nvCxnSpPr>
          <p:spPr bwMode="auto">
            <a:xfrm rot="10800000">
              <a:off x="434641" y="923088"/>
              <a:ext cx="13288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9" name="_s1063">
              <a:extLst>
                <a:ext uri="{FF2B5EF4-FFF2-40B4-BE49-F238E27FC236}">
                  <a16:creationId xmlns:a16="http://schemas.microsoft.com/office/drawing/2014/main" id="{347EA4E6-0E59-5B86-A961-091524DCAF69}"/>
                </a:ext>
              </a:extLst>
            </p:cNvPr>
            <p:cNvCxnSpPr>
              <a:cxnSpLocks/>
            </p:cNvCxnSpPr>
            <p:nvPr/>
          </p:nvCxnSpPr>
          <p:spPr bwMode="auto">
            <a:xfrm rot="10800000">
              <a:off x="434641" y="923092"/>
              <a:ext cx="132882" cy="203465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0" name="_s1061">
              <a:extLst>
                <a:ext uri="{FF2B5EF4-FFF2-40B4-BE49-F238E27FC236}">
                  <a16:creationId xmlns:a16="http://schemas.microsoft.com/office/drawing/2014/main" id="{DC31E774-EA79-B391-1083-FEE6F3CE5520}"/>
                </a:ext>
              </a:extLst>
            </p:cNvPr>
            <p:cNvCxnSpPr>
              <a:cxnSpLocks/>
            </p:cNvCxnSpPr>
            <p:nvPr/>
          </p:nvCxnSpPr>
          <p:spPr bwMode="auto">
            <a:xfrm rot="10800000">
              <a:off x="434641" y="923087"/>
              <a:ext cx="132882" cy="1480026"/>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1" name="_s1059">
              <a:extLst>
                <a:ext uri="{FF2B5EF4-FFF2-40B4-BE49-F238E27FC236}">
                  <a16:creationId xmlns:a16="http://schemas.microsoft.com/office/drawing/2014/main" id="{093FDE7C-3B76-297E-AA43-A94A14229DDF}"/>
                </a:ext>
              </a:extLst>
            </p:cNvPr>
            <p:cNvCxnSpPr>
              <a:cxnSpLocks/>
            </p:cNvCxnSpPr>
            <p:nvPr/>
          </p:nvCxnSpPr>
          <p:spPr bwMode="auto">
            <a:xfrm rot="10800000">
              <a:off x="434641" y="923091"/>
              <a:ext cx="132882" cy="924889"/>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2" name="_s1057">
              <a:extLst>
                <a:ext uri="{FF2B5EF4-FFF2-40B4-BE49-F238E27FC236}">
                  <a16:creationId xmlns:a16="http://schemas.microsoft.com/office/drawing/2014/main" id="{B10A9405-0803-FE91-1BC3-47DCBB6CF6E8}"/>
                </a:ext>
              </a:extLst>
            </p:cNvPr>
            <p:cNvCxnSpPr>
              <a:cxnSpLocks/>
            </p:cNvCxnSpPr>
            <p:nvPr/>
          </p:nvCxnSpPr>
          <p:spPr bwMode="auto">
            <a:xfrm rot="10800000">
              <a:off x="434641" y="923087"/>
              <a:ext cx="13288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3" name="_s1051">
              <a:extLst>
                <a:ext uri="{FF2B5EF4-FFF2-40B4-BE49-F238E27FC236}">
                  <a16:creationId xmlns:a16="http://schemas.microsoft.com/office/drawing/2014/main" id="{22680C7D-FDD1-67ED-2D07-DC1721F31B90}"/>
                </a:ext>
              </a:extLst>
            </p:cNvPr>
            <p:cNvCxnSpPr>
              <a:cxnSpLocks/>
            </p:cNvCxnSpPr>
            <p:nvPr/>
          </p:nvCxnSpPr>
          <p:spPr bwMode="auto">
            <a:xfrm rot="5400000" flipH="1">
              <a:off x="3531832" y="-601207"/>
              <a:ext cx="184361" cy="212575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4" name="_s1049">
              <a:extLst>
                <a:ext uri="{FF2B5EF4-FFF2-40B4-BE49-F238E27FC236}">
                  <a16:creationId xmlns:a16="http://schemas.microsoft.com/office/drawing/2014/main" id="{EF762431-878C-E4B4-3328-2E5C778B9099}"/>
                </a:ext>
              </a:extLst>
            </p:cNvPr>
            <p:cNvCxnSpPr>
              <a:cxnSpLocks/>
            </p:cNvCxnSpPr>
            <p:nvPr/>
          </p:nvCxnSpPr>
          <p:spPr bwMode="auto">
            <a:xfrm rot="10800000">
              <a:off x="1497701"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5" name="_s1047">
              <a:extLst>
                <a:ext uri="{FF2B5EF4-FFF2-40B4-BE49-F238E27FC236}">
                  <a16:creationId xmlns:a16="http://schemas.microsoft.com/office/drawing/2014/main" id="{3C918256-B204-0E5F-2D1F-EC00A8D84F2C}"/>
                </a:ext>
              </a:extLst>
            </p:cNvPr>
            <p:cNvCxnSpPr>
              <a:cxnSpLocks/>
            </p:cNvCxnSpPr>
            <p:nvPr/>
          </p:nvCxnSpPr>
          <p:spPr bwMode="auto">
            <a:xfrm rot="5400000" flipH="1">
              <a:off x="3000302" y="-69607"/>
              <a:ext cx="184361" cy="1063062"/>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6" name="_s1045">
              <a:extLst>
                <a:ext uri="{FF2B5EF4-FFF2-40B4-BE49-F238E27FC236}">
                  <a16:creationId xmlns:a16="http://schemas.microsoft.com/office/drawing/2014/main" id="{FDDE6428-CD7B-37C6-93EA-7FDA31073AD9}"/>
                </a:ext>
              </a:extLst>
            </p:cNvPr>
            <p:cNvCxnSpPr>
              <a:cxnSpLocks/>
            </p:cNvCxnSpPr>
            <p:nvPr/>
          </p:nvCxnSpPr>
          <p:spPr bwMode="auto">
            <a:xfrm rot="16200000">
              <a:off x="2469142" y="461483"/>
              <a:ext cx="184361" cy="37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37" name="_s1044">
              <a:extLst>
                <a:ext uri="{FF2B5EF4-FFF2-40B4-BE49-F238E27FC236}">
                  <a16:creationId xmlns:a16="http://schemas.microsoft.com/office/drawing/2014/main" id="{35019548-E346-AB34-27AF-6CB543F3FF55}"/>
                </a:ext>
              </a:extLst>
            </p:cNvPr>
            <p:cNvCxnSpPr>
              <a:cxnSpLocks/>
            </p:cNvCxnSpPr>
            <p:nvPr/>
          </p:nvCxnSpPr>
          <p:spPr bwMode="auto">
            <a:xfrm rot="16200000">
              <a:off x="1937240" y="-70046"/>
              <a:ext cx="184361" cy="1063430"/>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8" name="_s1043">
              <a:extLst>
                <a:ext uri="{FF2B5EF4-FFF2-40B4-BE49-F238E27FC236}">
                  <a16:creationId xmlns:a16="http://schemas.microsoft.com/office/drawing/2014/main" id="{0E168C4A-1B7B-137C-229F-52C3A33BEBB3}"/>
                </a:ext>
              </a:extLst>
            </p:cNvPr>
            <p:cNvCxnSpPr>
              <a:cxnSpLocks/>
            </p:cNvCxnSpPr>
            <p:nvPr/>
          </p:nvCxnSpPr>
          <p:spPr bwMode="auto">
            <a:xfrm rot="16200000">
              <a:off x="1405711" y="-601577"/>
              <a:ext cx="184361" cy="212649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sp>
          <p:nvSpPr>
            <p:cNvPr id="39" name="_s1039">
              <a:extLst>
                <a:ext uri="{FF2B5EF4-FFF2-40B4-BE49-F238E27FC236}">
                  <a16:creationId xmlns:a16="http://schemas.microsoft.com/office/drawing/2014/main" id="{E4ACF57A-34D3-621A-8597-9036F2C940E5}"/>
                </a:ext>
              </a:extLst>
            </p:cNvPr>
            <p:cNvSpPr>
              <a:spLocks/>
            </p:cNvSpPr>
            <p:nvPr/>
          </p:nvSpPr>
          <p:spPr bwMode="auto">
            <a:xfrm>
              <a:off x="2066377" y="0"/>
              <a:ext cx="963818"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Dispatch Directory System</a:t>
              </a:r>
              <a:r>
                <a:rPr lang="en-US" sz="1200">
                  <a:latin typeface="Calibri" panose="020F0502020204030204" pitchFamily="34" charset="0"/>
                  <a:ea typeface="Calibri" panose="020F0502020204030204" pitchFamily="34" charset="0"/>
                  <a:cs typeface="Times New Roman" panose="02020603050405020304" pitchFamily="18" charset="0"/>
                </a:rPr>
                <a:t> </a:t>
              </a:r>
              <a:r>
                <a:rPr lang="en-US" sz="900">
                  <a:effectLst/>
                  <a:latin typeface="Calibri" panose="020F0502020204030204" pitchFamily="34" charset="0"/>
                  <a:ea typeface="Calibri" panose="020F0502020204030204" pitchFamily="34" charset="0"/>
                  <a:cs typeface="Times New Roman" panose="02020603050405020304" pitchFamily="18" charset="0"/>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_s1040">
              <a:extLst>
                <a:ext uri="{FF2B5EF4-FFF2-40B4-BE49-F238E27FC236}">
                  <a16:creationId xmlns:a16="http://schemas.microsoft.com/office/drawing/2014/main" id="{E62EA4E2-1D02-E2F0-73A6-A165DD00D63D}"/>
                </a:ext>
              </a:extLst>
            </p:cNvPr>
            <p:cNvSpPr>
              <a:spLocks/>
            </p:cNvSpPr>
            <p:nvPr/>
          </p:nvSpPr>
          <p:spPr bwMode="auto">
            <a:xfrm>
              <a:off x="36001"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Initiation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_s1041">
              <a:extLst>
                <a:ext uri="{FF2B5EF4-FFF2-40B4-BE49-F238E27FC236}">
                  <a16:creationId xmlns:a16="http://schemas.microsoft.com/office/drawing/2014/main" id="{BCB95B7A-5834-CAFB-DDE0-CFCCC696A2DC}"/>
                </a:ext>
              </a:extLst>
            </p:cNvPr>
            <p:cNvSpPr>
              <a:spLocks/>
            </p:cNvSpPr>
            <p:nvPr/>
          </p:nvSpPr>
          <p:spPr bwMode="auto">
            <a:xfrm>
              <a:off x="1099058"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Planning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_s1042">
              <a:extLst>
                <a:ext uri="{FF2B5EF4-FFF2-40B4-BE49-F238E27FC236}">
                  <a16:creationId xmlns:a16="http://schemas.microsoft.com/office/drawing/2014/main" id="{155121B6-930F-F5F8-7A27-F70B80D40BB1}"/>
                </a:ext>
              </a:extLst>
            </p:cNvPr>
            <p:cNvSpPr>
              <a:spLocks/>
            </p:cNvSpPr>
            <p:nvPr/>
          </p:nvSpPr>
          <p:spPr bwMode="auto">
            <a:xfrm>
              <a:off x="2162124"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Execution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_s1046">
              <a:extLst>
                <a:ext uri="{FF2B5EF4-FFF2-40B4-BE49-F238E27FC236}">
                  <a16:creationId xmlns:a16="http://schemas.microsoft.com/office/drawing/2014/main" id="{86732DAB-D87D-A059-23F6-E45D28A147CF}"/>
                </a:ext>
              </a:extLst>
            </p:cNvPr>
            <p:cNvSpPr>
              <a:spLocks/>
            </p:cNvSpPr>
            <p:nvPr/>
          </p:nvSpPr>
          <p:spPr bwMode="auto">
            <a:xfrm>
              <a:off x="3225546" y="553855"/>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Control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_s1048">
              <a:extLst>
                <a:ext uri="{FF2B5EF4-FFF2-40B4-BE49-F238E27FC236}">
                  <a16:creationId xmlns:a16="http://schemas.microsoft.com/office/drawing/2014/main" id="{D7134D38-5E98-C630-A49A-24E15F63D4DA}"/>
                </a:ext>
              </a:extLst>
            </p:cNvPr>
            <p:cNvSpPr>
              <a:spLocks/>
            </p:cNvSpPr>
            <p:nvPr/>
          </p:nvSpPr>
          <p:spPr bwMode="auto">
            <a:xfrm>
              <a:off x="1630588"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Create Preliminary Scope Statement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_s1050">
              <a:extLst>
                <a:ext uri="{FF2B5EF4-FFF2-40B4-BE49-F238E27FC236}">
                  <a16:creationId xmlns:a16="http://schemas.microsoft.com/office/drawing/2014/main" id="{E241A119-9F77-2497-5FD0-D9A50F08B87B}"/>
                </a:ext>
              </a:extLst>
            </p:cNvPr>
            <p:cNvSpPr>
              <a:spLocks/>
            </p:cNvSpPr>
            <p:nvPr/>
          </p:nvSpPr>
          <p:spPr bwMode="auto">
            <a:xfrm>
              <a:off x="4288245" y="5538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Closeout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_s1056">
              <a:extLst>
                <a:ext uri="{FF2B5EF4-FFF2-40B4-BE49-F238E27FC236}">
                  <a16:creationId xmlns:a16="http://schemas.microsoft.com/office/drawing/2014/main" id="{8385A1DD-E13F-409A-440D-EB8D63436471}"/>
                </a:ext>
              </a:extLst>
            </p:cNvPr>
            <p:cNvSpPr>
              <a:spLocks/>
            </p:cNvSpPr>
            <p:nvPr/>
          </p:nvSpPr>
          <p:spPr bwMode="auto">
            <a:xfrm>
              <a:off x="567525" y="110848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Evaluation &amp; Recommendations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_s1058">
              <a:extLst>
                <a:ext uri="{FF2B5EF4-FFF2-40B4-BE49-F238E27FC236}">
                  <a16:creationId xmlns:a16="http://schemas.microsoft.com/office/drawing/2014/main" id="{24E9255A-E90B-2E0A-E421-F31CA04B085E}"/>
                </a:ext>
              </a:extLst>
            </p:cNvPr>
            <p:cNvSpPr>
              <a:spLocks/>
            </p:cNvSpPr>
            <p:nvPr/>
          </p:nvSpPr>
          <p:spPr bwMode="auto">
            <a:xfrm>
              <a:off x="567525" y="1663104"/>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_s1060">
              <a:extLst>
                <a:ext uri="{FF2B5EF4-FFF2-40B4-BE49-F238E27FC236}">
                  <a16:creationId xmlns:a16="http://schemas.microsoft.com/office/drawing/2014/main" id="{DE32E918-18C5-5E2C-6D45-FFB05FBC7EF0}"/>
                </a:ext>
              </a:extLst>
            </p:cNvPr>
            <p:cNvSpPr>
              <a:spLocks/>
            </p:cNvSpPr>
            <p:nvPr/>
          </p:nvSpPr>
          <p:spPr bwMode="auto">
            <a:xfrm>
              <a:off x="567525" y="221773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Deliverable: Submit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_s1062">
              <a:extLst>
                <a:ext uri="{FF2B5EF4-FFF2-40B4-BE49-F238E27FC236}">
                  <a16:creationId xmlns:a16="http://schemas.microsoft.com/office/drawing/2014/main" id="{A703A310-6EF2-7C00-3CAB-05EE0F2CB1E4}"/>
                </a:ext>
              </a:extLst>
            </p:cNvPr>
            <p:cNvSpPr>
              <a:spLocks/>
            </p:cNvSpPr>
            <p:nvPr/>
          </p:nvSpPr>
          <p:spPr bwMode="auto">
            <a:xfrm>
              <a:off x="567527" y="277235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Sponsor Reviews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_s1064">
              <a:extLst>
                <a:ext uri="{FF2B5EF4-FFF2-40B4-BE49-F238E27FC236}">
                  <a16:creationId xmlns:a16="http://schemas.microsoft.com/office/drawing/2014/main" id="{549B13A4-C9CD-20B8-3AF4-540AA07C5E84}"/>
                </a:ext>
              </a:extLst>
            </p:cNvPr>
            <p:cNvSpPr>
              <a:spLocks/>
            </p:cNvSpPr>
            <p:nvPr/>
          </p:nvSpPr>
          <p:spPr bwMode="auto">
            <a:xfrm>
              <a:off x="567525" y="3326975"/>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Charter Signed/Approved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_s1066">
              <a:extLst>
                <a:ext uri="{FF2B5EF4-FFF2-40B4-BE49-F238E27FC236}">
                  <a16:creationId xmlns:a16="http://schemas.microsoft.com/office/drawing/2014/main" id="{5E35C7EA-2C51-B1DF-72E2-FF93121219BD}"/>
                </a:ext>
              </a:extLst>
            </p:cNvPr>
            <p:cNvSpPr>
              <a:spLocks/>
            </p:cNvSpPr>
            <p:nvPr/>
          </p:nvSpPr>
          <p:spPr bwMode="auto">
            <a:xfrm>
              <a:off x="1630586" y="166310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Determine Project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_s1068">
              <a:extLst>
                <a:ext uri="{FF2B5EF4-FFF2-40B4-BE49-F238E27FC236}">
                  <a16:creationId xmlns:a16="http://schemas.microsoft.com/office/drawing/2014/main" id="{5165C41B-5B71-DD9E-5DA2-DA094986C6A7}"/>
                </a:ext>
              </a:extLst>
            </p:cNvPr>
            <p:cNvSpPr>
              <a:spLocks/>
            </p:cNvSpPr>
            <p:nvPr/>
          </p:nvSpPr>
          <p:spPr bwMode="auto">
            <a:xfrm>
              <a:off x="1630586" y="2217724"/>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Team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_s1070">
              <a:extLst>
                <a:ext uri="{FF2B5EF4-FFF2-40B4-BE49-F238E27FC236}">
                  <a16:creationId xmlns:a16="http://schemas.microsoft.com/office/drawing/2014/main" id="{4BF7FE0F-B427-9FFC-087B-ED500ACA2CD6}"/>
                </a:ext>
              </a:extLst>
            </p:cNvPr>
            <p:cNvSpPr>
              <a:spLocks/>
            </p:cNvSpPr>
            <p:nvPr/>
          </p:nvSpPr>
          <p:spPr bwMode="auto">
            <a:xfrm>
              <a:off x="1630586" y="277235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_s1072">
              <a:extLst>
                <a:ext uri="{FF2B5EF4-FFF2-40B4-BE49-F238E27FC236}">
                  <a16:creationId xmlns:a16="http://schemas.microsoft.com/office/drawing/2014/main" id="{63AE1031-13B6-7DDD-AE8F-227C9471626E}"/>
                </a:ext>
              </a:extLst>
            </p:cNvPr>
            <p:cNvSpPr>
              <a:spLocks/>
            </p:cNvSpPr>
            <p:nvPr/>
          </p:nvSpPr>
          <p:spPr bwMode="auto">
            <a:xfrm>
              <a:off x="1630588" y="33269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Submit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_s1074">
              <a:extLst>
                <a:ext uri="{FF2B5EF4-FFF2-40B4-BE49-F238E27FC236}">
                  <a16:creationId xmlns:a16="http://schemas.microsoft.com/office/drawing/2014/main" id="{F86D1E7B-8B48-F2FD-B0EF-53202AB4FDF6}"/>
                </a:ext>
              </a:extLst>
            </p:cNvPr>
            <p:cNvSpPr>
              <a:spLocks/>
            </p:cNvSpPr>
            <p:nvPr/>
          </p:nvSpPr>
          <p:spPr bwMode="auto">
            <a:xfrm>
              <a:off x="1630588" y="3881087"/>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Milestone: Project Plan 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_s1076">
              <a:extLst>
                <a:ext uri="{FF2B5EF4-FFF2-40B4-BE49-F238E27FC236}">
                  <a16:creationId xmlns:a16="http://schemas.microsoft.com/office/drawing/2014/main" id="{F5F4993A-2F1D-F622-1495-C29408C49C82}"/>
                </a:ext>
              </a:extLst>
            </p:cNvPr>
            <p:cNvSpPr>
              <a:spLocks/>
            </p:cNvSpPr>
            <p:nvPr/>
          </p:nvSpPr>
          <p:spPr bwMode="auto">
            <a:xfrm>
              <a:off x="2693652"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_s1078">
              <a:extLst>
                <a:ext uri="{FF2B5EF4-FFF2-40B4-BE49-F238E27FC236}">
                  <a16:creationId xmlns:a16="http://schemas.microsoft.com/office/drawing/2014/main" id="{8ADD4324-AB6A-05C5-6E8A-46E8C0FA03D4}"/>
                </a:ext>
              </a:extLst>
            </p:cNvPr>
            <p:cNvSpPr>
              <a:spLocks/>
            </p:cNvSpPr>
            <p:nvPr/>
          </p:nvSpPr>
          <p:spPr bwMode="auto">
            <a:xfrm>
              <a:off x="2693652"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Verify &amp; Validate User Requirements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_s1080">
              <a:extLst>
                <a:ext uri="{FF2B5EF4-FFF2-40B4-BE49-F238E27FC236}">
                  <a16:creationId xmlns:a16="http://schemas.microsoft.com/office/drawing/2014/main" id="{89E420E7-D84B-B54B-ACD4-49BD7ABF8588}"/>
                </a:ext>
              </a:extLst>
            </p:cNvPr>
            <p:cNvSpPr>
              <a:spLocks/>
            </p:cNvSpPr>
            <p:nvPr/>
          </p:nvSpPr>
          <p:spPr bwMode="auto">
            <a:xfrm>
              <a:off x="2693652" y="2164839"/>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Design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_s1086">
              <a:extLst>
                <a:ext uri="{FF2B5EF4-FFF2-40B4-BE49-F238E27FC236}">
                  <a16:creationId xmlns:a16="http://schemas.microsoft.com/office/drawing/2014/main" id="{DBB54C47-6ADB-FC1B-C3D8-2AC9D6FE17A8}"/>
                </a:ext>
              </a:extLst>
            </p:cNvPr>
            <p:cNvSpPr>
              <a:spLocks/>
            </p:cNvSpPr>
            <p:nvPr/>
          </p:nvSpPr>
          <p:spPr bwMode="auto">
            <a:xfrm>
              <a:off x="2693652" y="278593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Testing Phase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_s1088">
              <a:extLst>
                <a:ext uri="{FF2B5EF4-FFF2-40B4-BE49-F238E27FC236}">
                  <a16:creationId xmlns:a16="http://schemas.microsoft.com/office/drawing/2014/main" id="{15D05975-95F0-2979-0516-420B2788735C}"/>
                </a:ext>
              </a:extLst>
            </p:cNvPr>
            <p:cNvSpPr>
              <a:spLocks/>
            </p:cNvSpPr>
            <p:nvPr/>
          </p:nvSpPr>
          <p:spPr bwMode="auto">
            <a:xfrm>
              <a:off x="2693652" y="33177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Install Live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_s1090">
              <a:extLst>
                <a:ext uri="{FF2B5EF4-FFF2-40B4-BE49-F238E27FC236}">
                  <a16:creationId xmlns:a16="http://schemas.microsoft.com/office/drawing/2014/main" id="{AA81C4BD-6ECD-2F65-5BCD-5B4C9153A223}"/>
                </a:ext>
              </a:extLst>
            </p:cNvPr>
            <p:cNvSpPr>
              <a:spLocks/>
            </p:cNvSpPr>
            <p:nvPr/>
          </p:nvSpPr>
          <p:spPr bwMode="auto">
            <a:xfrm>
              <a:off x="2693652" y="38979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User Training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_s1092">
              <a:extLst>
                <a:ext uri="{FF2B5EF4-FFF2-40B4-BE49-F238E27FC236}">
                  <a16:creationId xmlns:a16="http://schemas.microsoft.com/office/drawing/2014/main" id="{F6AE9F39-7642-1539-13AC-672CB0030057}"/>
                </a:ext>
              </a:extLst>
            </p:cNvPr>
            <p:cNvSpPr>
              <a:spLocks/>
            </p:cNvSpPr>
            <p:nvPr/>
          </p:nvSpPr>
          <p:spPr bwMode="auto">
            <a:xfrm>
              <a:off x="2693652" y="445757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Go Live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_s1094">
              <a:extLst>
                <a:ext uri="{FF2B5EF4-FFF2-40B4-BE49-F238E27FC236}">
                  <a16:creationId xmlns:a16="http://schemas.microsoft.com/office/drawing/2014/main" id="{4B889735-853F-167A-B54E-302764E33F02}"/>
                </a:ext>
              </a:extLst>
            </p:cNvPr>
            <p:cNvSpPr>
              <a:spLocks/>
            </p:cNvSpPr>
            <p:nvPr/>
          </p:nvSpPr>
          <p:spPr bwMode="auto">
            <a:xfrm>
              <a:off x="3756714"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_s1096">
              <a:extLst>
                <a:ext uri="{FF2B5EF4-FFF2-40B4-BE49-F238E27FC236}">
                  <a16:creationId xmlns:a16="http://schemas.microsoft.com/office/drawing/2014/main" id="{B40BCFAA-1026-44CB-04B0-0EE09871DA23}"/>
                </a:ext>
              </a:extLst>
            </p:cNvPr>
            <p:cNvSpPr>
              <a:spLocks/>
            </p:cNvSpPr>
            <p:nvPr/>
          </p:nvSpPr>
          <p:spPr bwMode="auto">
            <a:xfrm>
              <a:off x="3756714"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Status Meetings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_s1098">
              <a:extLst>
                <a:ext uri="{FF2B5EF4-FFF2-40B4-BE49-F238E27FC236}">
                  <a16:creationId xmlns:a16="http://schemas.microsoft.com/office/drawing/2014/main" id="{ABE55029-03E8-74AA-66FE-E00AA2BC5E9D}"/>
                </a:ext>
              </a:extLst>
            </p:cNvPr>
            <p:cNvSpPr>
              <a:spLocks/>
            </p:cNvSpPr>
            <p:nvPr/>
          </p:nvSpPr>
          <p:spPr bwMode="auto">
            <a:xfrm>
              <a:off x="3756714" y="221772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Risk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_s1100">
              <a:extLst>
                <a:ext uri="{FF2B5EF4-FFF2-40B4-BE49-F238E27FC236}">
                  <a16:creationId xmlns:a16="http://schemas.microsoft.com/office/drawing/2014/main" id="{3E1E7B50-6425-0BD0-3BCF-BF595AE06977}"/>
                </a:ext>
              </a:extLst>
            </p:cNvPr>
            <p:cNvSpPr>
              <a:spLocks/>
            </p:cNvSpPr>
            <p:nvPr/>
          </p:nvSpPr>
          <p:spPr bwMode="auto">
            <a:xfrm>
              <a:off x="3756714" y="27723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Project Management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_s1104">
              <a:extLst>
                <a:ext uri="{FF2B5EF4-FFF2-40B4-BE49-F238E27FC236}">
                  <a16:creationId xmlns:a16="http://schemas.microsoft.com/office/drawing/2014/main" id="{1484A309-F973-AE29-C015-4EF5AB1B6D30}"/>
                </a:ext>
              </a:extLst>
            </p:cNvPr>
            <p:cNvSpPr>
              <a:spLocks/>
            </p:cNvSpPr>
            <p:nvPr/>
          </p:nvSpPr>
          <p:spPr bwMode="auto">
            <a:xfrm>
              <a:off x="4800724" y="110899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Document Lessons Learned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_s1106">
              <a:extLst>
                <a:ext uri="{FF2B5EF4-FFF2-40B4-BE49-F238E27FC236}">
                  <a16:creationId xmlns:a16="http://schemas.microsoft.com/office/drawing/2014/main" id="{B4C1DCC0-5146-BC04-043A-F5C1CC34D047}"/>
                </a:ext>
              </a:extLst>
            </p:cNvPr>
            <p:cNvSpPr>
              <a:spLocks/>
            </p:cNvSpPr>
            <p:nvPr/>
          </p:nvSpPr>
          <p:spPr bwMode="auto">
            <a:xfrm>
              <a:off x="4819280" y="1663618"/>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Files/ Records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_s1108">
              <a:extLst>
                <a:ext uri="{FF2B5EF4-FFF2-40B4-BE49-F238E27FC236}">
                  <a16:creationId xmlns:a16="http://schemas.microsoft.com/office/drawing/2014/main" id="{9DA021F7-1918-D45A-F5BA-0543BC12C999}"/>
                </a:ext>
              </a:extLst>
            </p:cNvPr>
            <p:cNvSpPr>
              <a:spLocks/>
            </p:cNvSpPr>
            <p:nvPr/>
          </p:nvSpPr>
          <p:spPr bwMode="auto">
            <a:xfrm>
              <a:off x="4819280" y="222942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Gain Formal Acceptance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_s1110">
              <a:extLst>
                <a:ext uri="{FF2B5EF4-FFF2-40B4-BE49-F238E27FC236}">
                  <a16:creationId xmlns:a16="http://schemas.microsoft.com/office/drawing/2014/main" id="{4283758F-4552-9C79-A99E-497F0E859269}"/>
                </a:ext>
              </a:extLst>
            </p:cNvPr>
            <p:cNvSpPr>
              <a:spLocks/>
            </p:cNvSpPr>
            <p:nvPr/>
          </p:nvSpPr>
          <p:spPr bwMode="auto">
            <a:xfrm>
              <a:off x="4819280" y="27655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Archive Files/ Documents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 name="TextBox 2">
            <a:extLst>
              <a:ext uri="{FF2B5EF4-FFF2-40B4-BE49-F238E27FC236}">
                <a16:creationId xmlns:a16="http://schemas.microsoft.com/office/drawing/2014/main" id="{8155C501-4015-C192-49ED-2077BCDD3A2E}"/>
              </a:ext>
            </a:extLst>
          </p:cNvPr>
          <p:cNvSpPr txBox="1"/>
          <p:nvPr/>
        </p:nvSpPr>
        <p:spPr>
          <a:xfrm>
            <a:off x="7839218" y="634999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Cost schedule summary</a:t>
            </a:r>
            <a:endParaRPr lang="en-US"/>
          </a:p>
        </p:txBody>
      </p:sp>
      <p:sp>
        <p:nvSpPr>
          <p:cNvPr id="4" name="TextBox 3">
            <a:extLst>
              <a:ext uri="{FF2B5EF4-FFF2-40B4-BE49-F238E27FC236}">
                <a16:creationId xmlns:a16="http://schemas.microsoft.com/office/drawing/2014/main" id="{904D3E8D-1B98-8A8B-660B-648B0D8C145C}"/>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pic>
        <p:nvPicPr>
          <p:cNvPr id="5" name="Picture 4" descr="Graphical user interface, application, table, Excel&#10;&#10;Description automatically generated">
            <a:extLst>
              <a:ext uri="{FF2B5EF4-FFF2-40B4-BE49-F238E27FC236}">
                <a16:creationId xmlns:a16="http://schemas.microsoft.com/office/drawing/2014/main" id="{CDD1E65B-B989-E46C-7F26-8DA505B44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417" y="1691957"/>
            <a:ext cx="10789762" cy="4299267"/>
          </a:xfrm>
          <a:prstGeom prst="rect">
            <a:avLst/>
          </a:prstGeom>
          <a:noFill/>
          <a:ln>
            <a:noFill/>
          </a:ln>
        </p:spPr>
      </p:pic>
      <p:pic>
        <p:nvPicPr>
          <p:cNvPr id="3" name="Picture 2" descr="A logo on a black background&#10;&#10;Description automatically generated with low confidence">
            <a:extLst>
              <a:ext uri="{FF2B5EF4-FFF2-40B4-BE49-F238E27FC236}">
                <a16:creationId xmlns:a16="http://schemas.microsoft.com/office/drawing/2014/main" id="{45D4E425-40C7-4D78-CAD8-5CDA862BB079}"/>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25985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D9A5ED71-D508-AE9D-9B94-7A466D260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245597"/>
            <a:ext cx="6057899" cy="2450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7FC777-4A03-FAB3-84B1-8335523FB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0" y="3867429"/>
            <a:ext cx="6057900" cy="2876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1722A5-056E-E1DE-0870-49E78FF75B0A}"/>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6" name="Picture 5" descr="A logo on a black background&#10;&#10;Description automatically generated with low confidence">
            <a:extLst>
              <a:ext uri="{FF2B5EF4-FFF2-40B4-BE49-F238E27FC236}">
                <a16:creationId xmlns:a16="http://schemas.microsoft.com/office/drawing/2014/main" id="{9FD4D788-02C1-19D5-CE84-F3116DFC7829}"/>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60629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5" name="Picture 4">
            <a:extLst>
              <a:ext uri="{FF2B5EF4-FFF2-40B4-BE49-F238E27FC236}">
                <a16:creationId xmlns:a16="http://schemas.microsoft.com/office/drawing/2014/main" id="{D46D9AE1-2163-A4C3-8D14-1AF3AD88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800225"/>
            <a:ext cx="605790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10A863-DA42-901D-C988-413B2C344BDE}"/>
              </a:ext>
            </a:extLst>
          </p:cNvPr>
          <p:cNvSpPr txBox="1"/>
          <p:nvPr/>
        </p:nvSpPr>
        <p:spPr>
          <a:xfrm>
            <a:off x="4286729" y="628144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1F577F37-3EC0-77E2-2D39-E738C1FF4433}"/>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5840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Schedule </a:t>
            </a:r>
            <a:r>
              <a:rPr lang="en-US" sz="3600" b="1" dirty="0" err="1">
                <a:latin typeface="Avenir Book" panose="02000503020000020003" pitchFamily="2" charset="0"/>
              </a:rPr>
              <a:t>gantt</a:t>
            </a:r>
            <a:r>
              <a:rPr lang="en-US" sz="3600" b="1" dirty="0">
                <a:latin typeface="Avenir Book" panose="02000503020000020003" pitchFamily="2" charset="0"/>
              </a:rPr>
              <a:t> chart summary</a:t>
            </a:r>
            <a:endParaRPr lang="en-US" dirty="0"/>
          </a:p>
        </p:txBody>
      </p:sp>
      <p:pic>
        <p:nvPicPr>
          <p:cNvPr id="2" name="Picture 1">
            <a:extLst>
              <a:ext uri="{FF2B5EF4-FFF2-40B4-BE49-F238E27FC236}">
                <a16:creationId xmlns:a16="http://schemas.microsoft.com/office/drawing/2014/main" id="{3EB15F97-9A4A-E5F4-6AA2-490E9A55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314450"/>
            <a:ext cx="605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26A5B4-3105-BFB3-A684-67A3BDA4C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1" y="3781425"/>
            <a:ext cx="6057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E205EB-8126-4BE3-64B6-30742483F767}"/>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DC40018D-E0F4-8EF9-FB3B-ADAC693A22A4}"/>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73464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2505104129"/>
              </p:ext>
            </p:extLst>
          </p:nvPr>
        </p:nvGraphicFramePr>
        <p:xfrm>
          <a:off x="2078182" y="1631369"/>
          <a:ext cx="8520546" cy="4562389"/>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Position</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CCB</a:t>
                      </a:r>
                      <a:r>
                        <a:rPr lang="en-US" sz="1600" spc="-10" dirty="0">
                          <a:effectLst/>
                          <a:latin typeface="+mn-lt"/>
                        </a:rPr>
                        <a:t> </a:t>
                      </a:r>
                      <a:r>
                        <a:rPr lang="en-US" sz="1600" dirty="0">
                          <a:effectLst/>
                          <a:latin typeface="+mn-lt"/>
                        </a:rPr>
                        <a:t>Role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Allan Vincent </a:t>
                      </a:r>
                      <a:r>
                        <a:rPr lang="en-US" sz="1600" dirty="0" err="1">
                          <a:effectLst/>
                          <a:latin typeface="+mn-lt"/>
                        </a:rPr>
                        <a:t>Nefalar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Frontend Developer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Manager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648234">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Ruth </a:t>
                      </a:r>
                      <a:r>
                        <a:rPr lang="en-US" sz="1600" dirty="0" err="1">
                          <a:effectLst/>
                          <a:latin typeface="+mn-lt"/>
                          <a:ea typeface="Times New Roman" panose="02020603050405020304" pitchFamily="18" charset="0"/>
                          <a:cs typeface="Times New Roman" panose="02020603050405020304" pitchFamily="18" charset="0"/>
                        </a:rPr>
                        <a:t>Morallos</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Backend Developer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Scrum Master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745077"/>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UI/UX Designer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r h="68064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Vincent </a:t>
                      </a:r>
                      <a:r>
                        <a:rPr lang="en-US" sz="1600" dirty="0" err="1">
                          <a:effectLst/>
                          <a:latin typeface="+mn-lt"/>
                        </a:rPr>
                        <a:t>Nacor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8180825"/>
                  </a:ext>
                </a:extLst>
              </a:tr>
              <a:tr h="59421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Patrick Cortez</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 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96184"/>
                  </a:ext>
                </a:extLst>
              </a:tr>
              <a:tr h="594215">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Bryan </a:t>
                      </a:r>
                      <a:r>
                        <a:rPr lang="en-US" sz="1600" dirty="0" err="1">
                          <a:effectLst/>
                          <a:latin typeface="+mn-lt"/>
                          <a:ea typeface="Times New Roman" panose="02020603050405020304" pitchFamily="18" charset="0"/>
                          <a:cs typeface="Times New Roman" panose="02020603050405020304" pitchFamily="18" charset="0"/>
                        </a:rPr>
                        <a:t>Geneta</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Documentation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Project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6453793"/>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2682109815"/>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Channel</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Sender</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err="1">
                          <a:solidFill>
                            <a:srgbClr val="FFFFFF"/>
                          </a:solidFill>
                          <a:effectLst/>
                          <a:latin typeface="+mn-lt"/>
                          <a:ea typeface="Calibri" panose="020F0502020204030204" pitchFamily="34" charset="0"/>
                          <a:cs typeface="Times New Roman" panose="02020603050405020304" pitchFamily="18" charset="0"/>
                        </a:rPr>
                        <a:t>Recepient</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Type</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dirty="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Risk register</a:t>
            </a:r>
            <a:endParaRPr lang="en-US"/>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graphicFrame>
        <p:nvGraphicFramePr>
          <p:cNvPr id="6" name="Table 5">
            <a:extLst>
              <a:ext uri="{FF2B5EF4-FFF2-40B4-BE49-F238E27FC236}">
                <a16:creationId xmlns:a16="http://schemas.microsoft.com/office/drawing/2014/main" id="{89BD6293-8D51-76A9-793C-F3D43D8701A7}"/>
              </a:ext>
            </a:extLst>
          </p:cNvPr>
          <p:cNvGraphicFramePr>
            <a:graphicFrameLocks noGrp="1"/>
          </p:cNvGraphicFramePr>
          <p:nvPr>
            <p:extLst>
              <p:ext uri="{D42A27DB-BD31-4B8C-83A1-F6EECF244321}">
                <p14:modId xmlns:p14="http://schemas.microsoft.com/office/powerpoint/2010/main" val="2553224261"/>
              </p:ext>
            </p:extLst>
          </p:nvPr>
        </p:nvGraphicFramePr>
        <p:xfrm>
          <a:off x="1420986" y="1158596"/>
          <a:ext cx="10258394" cy="5093780"/>
        </p:xfrm>
        <a:graphic>
          <a:graphicData uri="http://schemas.openxmlformats.org/drawingml/2006/table">
            <a:tbl>
              <a:tblPr firstRow="1" firstCol="1" bandRow="1">
                <a:tableStyleId>{5C22544A-7EE6-4342-B048-85BDC9FD1C3A}</a:tableStyleId>
              </a:tblPr>
              <a:tblGrid>
                <a:gridCol w="578574">
                  <a:extLst>
                    <a:ext uri="{9D8B030D-6E8A-4147-A177-3AD203B41FA5}">
                      <a16:colId xmlns:a16="http://schemas.microsoft.com/office/drawing/2014/main" val="1631877952"/>
                    </a:ext>
                  </a:extLst>
                </a:gridCol>
                <a:gridCol w="2812852">
                  <a:extLst>
                    <a:ext uri="{9D8B030D-6E8A-4147-A177-3AD203B41FA5}">
                      <a16:colId xmlns:a16="http://schemas.microsoft.com/office/drawing/2014/main" val="762272387"/>
                    </a:ext>
                  </a:extLst>
                </a:gridCol>
                <a:gridCol w="1241265">
                  <a:extLst>
                    <a:ext uri="{9D8B030D-6E8A-4147-A177-3AD203B41FA5}">
                      <a16:colId xmlns:a16="http://schemas.microsoft.com/office/drawing/2014/main" val="1853828876"/>
                    </a:ext>
                  </a:extLst>
                </a:gridCol>
                <a:gridCol w="1241265">
                  <a:extLst>
                    <a:ext uri="{9D8B030D-6E8A-4147-A177-3AD203B41FA5}">
                      <a16:colId xmlns:a16="http://schemas.microsoft.com/office/drawing/2014/main" val="2844550005"/>
                    </a:ext>
                  </a:extLst>
                </a:gridCol>
                <a:gridCol w="1075079">
                  <a:extLst>
                    <a:ext uri="{9D8B030D-6E8A-4147-A177-3AD203B41FA5}">
                      <a16:colId xmlns:a16="http://schemas.microsoft.com/office/drawing/2014/main" val="2234832025"/>
                    </a:ext>
                  </a:extLst>
                </a:gridCol>
                <a:gridCol w="744760">
                  <a:extLst>
                    <a:ext uri="{9D8B030D-6E8A-4147-A177-3AD203B41FA5}">
                      <a16:colId xmlns:a16="http://schemas.microsoft.com/office/drawing/2014/main" val="4261174452"/>
                    </a:ext>
                  </a:extLst>
                </a:gridCol>
                <a:gridCol w="744760">
                  <a:extLst>
                    <a:ext uri="{9D8B030D-6E8A-4147-A177-3AD203B41FA5}">
                      <a16:colId xmlns:a16="http://schemas.microsoft.com/office/drawing/2014/main" val="360717199"/>
                    </a:ext>
                  </a:extLst>
                </a:gridCol>
                <a:gridCol w="744760">
                  <a:extLst>
                    <a:ext uri="{9D8B030D-6E8A-4147-A177-3AD203B41FA5}">
                      <a16:colId xmlns:a16="http://schemas.microsoft.com/office/drawing/2014/main" val="3160491303"/>
                    </a:ext>
                  </a:extLst>
                </a:gridCol>
                <a:gridCol w="1075079">
                  <a:extLst>
                    <a:ext uri="{9D8B030D-6E8A-4147-A177-3AD203B41FA5}">
                      <a16:colId xmlns:a16="http://schemas.microsoft.com/office/drawing/2014/main" val="1944472393"/>
                    </a:ext>
                  </a:extLst>
                </a:gridCol>
              </a:tblGrid>
              <a:tr h="434165">
                <a:tc>
                  <a:txBody>
                    <a:bodyPr/>
                    <a:lstStyle/>
                    <a:p>
                      <a:pPr marL="0" marR="0" algn="ctr">
                        <a:lnSpc>
                          <a:spcPct val="107000"/>
                        </a:lnSpc>
                        <a:spcBef>
                          <a:spcPts val="0"/>
                        </a:spcBef>
                        <a:spcAft>
                          <a:spcPts val="0"/>
                        </a:spcAft>
                      </a:pPr>
                      <a:r>
                        <a:rPr lang="en-US" sz="1200" kern="100" dirty="0">
                          <a:effectLst/>
                        </a:rPr>
                        <a:t>Risk ID</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Description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Category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Owner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Probability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Impact</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Score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Status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Target Resolution Date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82393932"/>
                  </a:ext>
                </a:extLst>
              </a:tr>
              <a:tr h="664428">
                <a:tc>
                  <a:txBody>
                    <a:bodyPr/>
                    <a:lstStyle/>
                    <a:p>
                      <a:pPr marL="0" marR="0" algn="ctr">
                        <a:lnSpc>
                          <a:spcPct val="107000"/>
                        </a:lnSpc>
                        <a:spcBef>
                          <a:spcPts val="0"/>
                        </a:spcBef>
                        <a:spcAft>
                          <a:spcPts val="0"/>
                        </a:spcAft>
                      </a:pPr>
                      <a:r>
                        <a:rPr lang="en-US" sz="1200" kern="100" dirty="0">
                          <a:effectLst/>
                        </a:rPr>
                        <a:t>RID 001</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Security Breaches  </a:t>
                      </a:r>
                      <a:r>
                        <a:rPr lang="en-US" sz="1200" kern="100" dirty="0">
                          <a:effectLst/>
                        </a:rPr>
                        <a:t>- personal information can be compromised when there is weak security for the system. </a:t>
                      </a:r>
                      <a:endParaRPr lang="en-US" sz="1100" kern="100" dirty="0">
                        <a:effectLst/>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Vulnerability </a:t>
                      </a:r>
                    </a:p>
                    <a:p>
                      <a:pPr marL="0" marR="0" algn="l">
                        <a:lnSpc>
                          <a:spcPct val="107000"/>
                        </a:lnSpc>
                        <a:spcBef>
                          <a:spcPts val="0"/>
                        </a:spcBef>
                        <a:spcAft>
                          <a:spcPts val="0"/>
                        </a:spcAft>
                      </a:pPr>
                      <a:r>
                        <a:rPr lang="en-US" sz="1200" kern="100" dirty="0">
                          <a:effectLst/>
                        </a:rPr>
                        <a:t>in Security</a:t>
                      </a:r>
                      <a:endParaRPr lang="en-US" sz="1100" kern="100" dirty="0">
                        <a:effectLst/>
                      </a:endParaRPr>
                    </a:p>
                    <a:p>
                      <a:pPr marL="0" marR="0" algn="l">
                        <a:lnSpc>
                          <a:spcPct val="107000"/>
                        </a:lnSpc>
                        <a:spcBef>
                          <a:spcPts val="0"/>
                        </a:spcBef>
                        <a:spcAft>
                          <a:spcPts val="0"/>
                        </a:spcAft>
                      </a:pPr>
                      <a:r>
                        <a:rPr lang="en-US" sz="1200" kern="100" dirty="0">
                          <a:effectLst/>
                        </a:rPr>
                        <a:t>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168478672"/>
                  </a:ext>
                </a:extLst>
              </a:tr>
              <a:tr h="400587">
                <a:tc>
                  <a:txBody>
                    <a:bodyPr/>
                    <a:lstStyle/>
                    <a:p>
                      <a:pPr marL="0" marR="0" algn="ctr">
                        <a:lnSpc>
                          <a:spcPct val="107000"/>
                        </a:lnSpc>
                        <a:spcBef>
                          <a:spcPts val="0"/>
                        </a:spcBef>
                        <a:spcAft>
                          <a:spcPts val="0"/>
                        </a:spcAft>
                      </a:pPr>
                      <a:r>
                        <a:rPr lang="en-US" sz="1200" kern="100" dirty="0">
                          <a:effectLst/>
                        </a:rPr>
                        <a:t>RID 002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System Downtime  </a:t>
                      </a:r>
                      <a:r>
                        <a:rPr lang="en-US" sz="1200" kern="100" dirty="0">
                          <a:effectLst/>
                        </a:rPr>
                        <a:t>- inability to raise and resolve tickets in a timely manner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 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12</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260387926"/>
                  </a:ext>
                </a:extLst>
              </a:tr>
              <a:tr h="811506">
                <a:tc>
                  <a:txBody>
                    <a:bodyPr/>
                    <a:lstStyle/>
                    <a:p>
                      <a:pPr marL="0" marR="0" algn="ctr">
                        <a:lnSpc>
                          <a:spcPct val="107000"/>
                        </a:lnSpc>
                        <a:spcBef>
                          <a:spcPts val="0"/>
                        </a:spcBef>
                        <a:spcAft>
                          <a:spcPts val="0"/>
                        </a:spcAft>
                      </a:pPr>
                      <a:r>
                        <a:rPr lang="en-US" sz="1200" kern="100" dirty="0">
                          <a:effectLst/>
                        </a:rPr>
                        <a:t>RID 003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Inadequate Scalability and Elasticity </a:t>
                      </a:r>
                      <a:r>
                        <a:rPr lang="en-US" sz="1200" kern="100" dirty="0">
                          <a:effectLst/>
                        </a:rPr>
                        <a:t>–unscalable or inelastic system will not be able to handle the increase or decrease in the volume of tickets received daily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System Failure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648811256"/>
                  </a:ext>
                </a:extLst>
              </a:tr>
              <a:tr h="606046">
                <a:tc>
                  <a:txBody>
                    <a:bodyPr/>
                    <a:lstStyle/>
                    <a:p>
                      <a:pPr marL="0" marR="0" algn="ctr">
                        <a:lnSpc>
                          <a:spcPct val="107000"/>
                        </a:lnSpc>
                        <a:spcBef>
                          <a:spcPts val="0"/>
                        </a:spcBef>
                        <a:spcAft>
                          <a:spcPts val="0"/>
                        </a:spcAft>
                      </a:pPr>
                      <a:r>
                        <a:rPr lang="en-US" sz="1200" kern="100" dirty="0">
                          <a:effectLst/>
                        </a:rPr>
                        <a:t>RID 004</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Lack of Integration </a:t>
                      </a:r>
                      <a:r>
                        <a:rPr lang="en-US" sz="1200" kern="100" dirty="0">
                          <a:effectLst/>
                        </a:rPr>
                        <a:t>–Inability to integrate means a decrease in productivity, that will therefore cause operational damage.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3483677639"/>
                  </a:ext>
                </a:extLst>
              </a:tr>
              <a:tr h="1016967">
                <a:tc>
                  <a:txBody>
                    <a:bodyPr/>
                    <a:lstStyle/>
                    <a:p>
                      <a:pPr marL="0" marR="0" algn="ctr">
                        <a:lnSpc>
                          <a:spcPct val="107000"/>
                        </a:lnSpc>
                        <a:spcBef>
                          <a:spcPts val="0"/>
                        </a:spcBef>
                        <a:spcAft>
                          <a:spcPts val="0"/>
                        </a:spcAft>
                      </a:pPr>
                      <a:r>
                        <a:rPr lang="en-US" sz="1200" kern="100" dirty="0">
                          <a:effectLst/>
                        </a:rPr>
                        <a:t>RID 005</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Ticket Mishandling </a:t>
                      </a:r>
                      <a:r>
                        <a:rPr lang="en-US" sz="1200" kern="100" dirty="0">
                          <a:effectLst/>
                        </a:rPr>
                        <a:t>-  human errors are a possible occurrence when handling tickets, this can be misrouting of tickets to unrelated staff/division/department or maybe failure in prioritizing of tickets.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12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Open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67306834"/>
                  </a:ext>
                </a:extLst>
              </a:tr>
              <a:tr h="1016967">
                <a:tc>
                  <a:txBody>
                    <a:bodyPr/>
                    <a:lstStyle/>
                    <a:p>
                      <a:pPr marL="0" marR="0" algn="ctr">
                        <a:lnSpc>
                          <a:spcPct val="107000"/>
                        </a:lnSpc>
                        <a:spcBef>
                          <a:spcPts val="0"/>
                        </a:spcBef>
                        <a:spcAft>
                          <a:spcPts val="0"/>
                        </a:spcAft>
                      </a:pPr>
                      <a:r>
                        <a:rPr lang="en-US" sz="12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RID 006</a:t>
                      </a:r>
                      <a:endParaRPr lang="en-US" sz="1100" kern="100" dirty="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just">
                        <a:lnSpc>
                          <a:spcPct val="107000"/>
                        </a:lnSpc>
                        <a:spcBef>
                          <a:spcPts val="0"/>
                        </a:spcBef>
                        <a:spcAft>
                          <a:spcPts val="0"/>
                        </a:spcAft>
                      </a:pPr>
                      <a:r>
                        <a:rPr lang="en-US" sz="1200" b="1"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Poor User Experience</a:t>
                      </a: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 a very technical user interface is highly likely to overwhelm ordinary users, especially if they are non-IT people.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Developer Team, Project Manager</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9521221"/>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023062"/>
                  </a:solidFill>
                  <a:effectLst/>
                  <a:latin typeface="Avenir Book" panose="02000503020000020003"/>
                </a:rPr>
                <a:t>ITSupport@apc.edu.ph</a:t>
              </a:r>
            </a:p>
            <a:p>
              <a:pPr algn="ctr"/>
              <a:r>
                <a:rPr lang="en-US" sz="1200" b="1" dirty="0">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E8AF3F"/>
                  </a:solidFill>
                  <a:effectLst/>
                  <a:latin typeface="Avenir Book" panose="02000503020000020003"/>
                </a:rPr>
                <a:t>RAMS Corner: </a:t>
              </a:r>
            </a:p>
            <a:p>
              <a:pPr algn="ctr"/>
              <a:r>
                <a:rPr lang="en-US" sz="1200" b="1" i="0" u="none" strike="noStrike" dirty="0">
                  <a:solidFill>
                    <a:srgbClr val="E8AF3F"/>
                  </a:solidFill>
                  <a:effectLst/>
                  <a:latin typeface="Avenir Book" panose="02000503020000020003"/>
                </a:rPr>
                <a:t>Ticketing Service System</a:t>
              </a:r>
              <a:endParaRPr lang="en-US" sz="1200" b="1" dirty="0">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Introduction</a:t>
            </a:r>
            <a:endParaRPr lang="en-US" dirty="0"/>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2965620"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 </a:t>
            </a:r>
            <a:r>
              <a:rPr lang="en-US" dirty="0" err="1">
                <a:solidFill>
                  <a:schemeClr val="tx2">
                    <a:lumMod val="60000"/>
                    <a:lumOff val="40000"/>
                  </a:schemeClr>
                </a:solidFill>
                <a:latin typeface="Avenir Book" panose="02000503020000020003"/>
              </a:rPr>
              <a:t>Nacor</a:t>
            </a:r>
            <a:r>
              <a:rPr lang="en-US">
                <a:solidFill>
                  <a:schemeClr val="tx2">
                    <a:lumMod val="60000"/>
                    <a:lumOff val="40000"/>
                  </a:schemeClr>
                </a:solidFill>
                <a:latin typeface="Avenir Book" panose="02000503020000020003"/>
              </a:rPr>
              <a:t> Industries</a:t>
            </a:r>
            <a:endParaRPr lang="en-US" dirty="0">
              <a:solidFill>
                <a:schemeClr val="tx2">
                  <a:lumMod val="60000"/>
                  <a:lumOff val="40000"/>
                </a:schemeClr>
              </a:solidFill>
              <a:latin typeface="Avenir Book" panose="02000503020000020003"/>
            </a:endParaRP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283997740"/>
              </p:ext>
            </p:extLst>
          </p:nvPr>
        </p:nvGraphicFramePr>
        <p:xfrm>
          <a:off x="6005945" y="1257300"/>
          <a:ext cx="5435111" cy="4655127"/>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dirty="0">
                          <a:effectLst/>
                        </a:rPr>
                        <a:t>Registered Name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Asia Pacific College – Information Technology and Resource Office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r>
                        <a:rPr lang="en-US" sz="1400" kern="100" dirty="0">
                          <a:effectLst/>
                        </a:rPr>
                        <a:t>Company Logo</a:t>
                      </a:r>
                    </a:p>
                    <a:p>
                      <a:pPr marL="0" marR="0" algn="ctr">
                        <a:lnSpc>
                          <a:spcPct val="107000"/>
                        </a:lnSpc>
                        <a:spcBef>
                          <a:spcPts val="0"/>
                        </a:spcBef>
                        <a:spcAft>
                          <a:spcPts val="0"/>
                        </a:spcAft>
                      </a:pP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r>
                        <a:rPr lang="en-US" sz="1400" kern="100" dirty="0">
                          <a:effectLst/>
                          <a:latin typeface="+mn-lt"/>
                          <a:ea typeface="Calibri" panose="020F0502020204030204" pitchFamily="34" charset="0"/>
                          <a:cs typeface="Times New Roman" panose="02020603050405020304" pitchFamily="18" charset="0"/>
                        </a:rPr>
                        <a:t>Tentative</a:t>
                      </a: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dirty="0">
                          <a:effectLst/>
                        </a:rPr>
                        <a:t>Address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5</a:t>
                      </a:r>
                      <a:r>
                        <a:rPr lang="en-US" sz="1400" kern="100" baseline="30000" dirty="0">
                          <a:effectLst/>
                        </a:rPr>
                        <a:t>th</a:t>
                      </a:r>
                      <a:r>
                        <a:rPr lang="en-US" sz="1400" kern="100" dirty="0">
                          <a:effectLst/>
                        </a:rPr>
                        <a:t> Floor, Asia Pacific College, 3 </a:t>
                      </a:r>
                      <a:r>
                        <a:rPr lang="en-US" sz="1400" kern="100" dirty="0" err="1">
                          <a:effectLst/>
                        </a:rPr>
                        <a:t>Humabon</a:t>
                      </a:r>
                      <a:r>
                        <a:rPr lang="en-US" sz="1400" kern="100" dirty="0">
                          <a:effectLst/>
                        </a:rPr>
                        <a:t> Place, Barangay Magallanes, Makati City, Metro Manila 1232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464146">
                <a:tc>
                  <a:txBody>
                    <a:bodyPr/>
                    <a:lstStyle/>
                    <a:p>
                      <a:pPr marL="0" marR="0" algn="ctr">
                        <a:lnSpc>
                          <a:spcPct val="107000"/>
                        </a:lnSpc>
                        <a:spcBef>
                          <a:spcPts val="0"/>
                        </a:spcBef>
                        <a:spcAft>
                          <a:spcPts val="0"/>
                        </a:spcAft>
                      </a:pPr>
                      <a:r>
                        <a:rPr lang="en-US" sz="1400" kern="100" dirty="0">
                          <a:effectLst/>
                        </a:rPr>
                        <a:t>Telephone Numbers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N/A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1372716"/>
                  </a:ext>
                </a:extLst>
              </a:tr>
              <a:tr h="226080">
                <a:tc>
                  <a:txBody>
                    <a:bodyPr/>
                    <a:lstStyle/>
                    <a:p>
                      <a:pPr marL="0" marR="0" algn="ctr">
                        <a:lnSpc>
                          <a:spcPct val="107000"/>
                        </a:lnSpc>
                        <a:spcBef>
                          <a:spcPts val="0"/>
                        </a:spcBef>
                        <a:spcAft>
                          <a:spcPts val="0"/>
                        </a:spcAft>
                      </a:pPr>
                      <a:r>
                        <a:rPr lang="en-US" sz="1400" kern="100" dirty="0">
                          <a:effectLst/>
                        </a:rPr>
                        <a:t>Line of Business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Information Technology Assistance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dirty="0">
                          <a:effectLst/>
                        </a:rPr>
                        <a:t>Type of Customers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dirty="0">
                          <a:effectLst/>
                        </a:rPr>
                        <a:t>School Faculty and Students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dirty="0">
                          <a:effectLst/>
                        </a:rPr>
                        <a:t>Date of Registration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 1994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dirty="0">
                          <a:effectLst/>
                        </a:rPr>
                        <a:t>President</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dirty="0">
                          <a:effectLst/>
                        </a:rPr>
                        <a:t>Jose F. Castillo</a:t>
                      </a:r>
                      <a:endParaRPr lang="en-US" sz="1400" b="1"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dirty="0">
                          <a:effectLst/>
                        </a:rPr>
                        <a:t>Number of Employees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10</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out plan schedule</a:t>
            </a:r>
            <a:endParaRPr lang="en-US"/>
          </a:p>
        </p:txBody>
      </p:sp>
      <p:grpSp>
        <p:nvGrpSpPr>
          <p:cNvPr id="5" name="Group 4">
            <a:extLst>
              <a:ext uri="{FF2B5EF4-FFF2-40B4-BE49-F238E27FC236}">
                <a16:creationId xmlns:a16="http://schemas.microsoft.com/office/drawing/2014/main" id="{280C73DF-F302-6CF6-1325-F31B1094BA4D}"/>
              </a:ext>
            </a:extLst>
          </p:cNvPr>
          <p:cNvGrpSpPr/>
          <p:nvPr/>
        </p:nvGrpSpPr>
        <p:grpSpPr>
          <a:xfrm>
            <a:off x="1409990" y="1762125"/>
            <a:ext cx="10498821" cy="4331168"/>
            <a:chOff x="1190915" y="1609725"/>
            <a:chExt cx="10498821" cy="4331168"/>
          </a:xfrm>
        </p:grpSpPr>
        <p:pic>
          <p:nvPicPr>
            <p:cNvPr id="3" name="Picture 2">
              <a:extLst>
                <a:ext uri="{FF2B5EF4-FFF2-40B4-BE49-F238E27FC236}">
                  <a16:creationId xmlns:a16="http://schemas.microsoft.com/office/drawing/2014/main" id="{14DFC645-795C-D111-61EC-8509922AA38C}"/>
                </a:ext>
              </a:extLst>
            </p:cNvPr>
            <p:cNvPicPr>
              <a:picLocks noChangeAspect="1"/>
            </p:cNvPicPr>
            <p:nvPr/>
          </p:nvPicPr>
          <p:blipFill>
            <a:blip r:embed="rId2"/>
            <a:stretch>
              <a:fillRect/>
            </a:stretch>
          </p:blipFill>
          <p:spPr>
            <a:xfrm>
              <a:off x="1190915" y="1771650"/>
              <a:ext cx="10498821" cy="4169243"/>
            </a:xfrm>
            <a:prstGeom prst="rect">
              <a:avLst/>
            </a:prstGeom>
          </p:spPr>
        </p:pic>
        <p:sp>
          <p:nvSpPr>
            <p:cNvPr id="4" name="Rectangle 3">
              <a:extLst>
                <a:ext uri="{FF2B5EF4-FFF2-40B4-BE49-F238E27FC236}">
                  <a16:creationId xmlns:a16="http://schemas.microsoft.com/office/drawing/2014/main" id="{7F6DE69D-86BA-9EAE-E791-DF8E11B99A83}"/>
                </a:ext>
              </a:extLst>
            </p:cNvPr>
            <p:cNvSpPr/>
            <p:nvPr/>
          </p:nvSpPr>
          <p:spPr>
            <a:xfrm>
              <a:off x="4049550" y="1609725"/>
              <a:ext cx="2390775" cy="59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E5CD7A4-9BE1-255B-3673-6BD243B9489B}"/>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7" name="Picture 6" descr="A logo on a black background&#10;&#10;Description automatically generated with low confidence">
            <a:extLst>
              <a:ext uri="{FF2B5EF4-FFF2-40B4-BE49-F238E27FC236}">
                <a16:creationId xmlns:a16="http://schemas.microsoft.com/office/drawing/2014/main" id="{16D1BCCE-652B-6CCE-09A8-FD686C84901B}"/>
              </a:ext>
            </a:extLst>
          </p:cNvPr>
          <p:cNvPicPr>
            <a:picLocks noChangeAspect="1"/>
          </p:cNvPicPr>
          <p:nvPr/>
        </p:nvPicPr>
        <p:blipFill rotWithShape="1">
          <a:blip r:embed="rId3">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28811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Questions?</a:t>
            </a:r>
            <a:endParaRPr lang="en-US" sz="6000" b="1" dirty="0">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Nefalar</a:t>
                      </a:r>
                      <a:r>
                        <a:rPr lang="en-US" sz="1600" b="1" dirty="0"/>
                        <a:t>, Allan Vincent</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Company Profile, Project Charter, Stakeholder Management, Scope Management Plan, Cost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Maintained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dirty="0" err="1"/>
                        <a:t>Nacor</a:t>
                      </a:r>
                      <a:r>
                        <a:rPr lang="en-US" sz="1600" b="1" dirty="0"/>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Schedule Management Plan and Procurement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dirty="0"/>
                        <a:t>Ponce, Kieyl D.</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Scope Management Plan, Business Case, and Quality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dirty="0" err="1"/>
                        <a:t>Geneta</a:t>
                      </a:r>
                      <a:r>
                        <a:rPr lang="en-US" sz="1600" b="1" dirty="0"/>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a:t>
                      </a:r>
                      <a:r>
                        <a:rPr lang="en-US" sz="1600" b="0" i="0" kern="1200" dirty="0">
                          <a:solidFill>
                            <a:schemeClr val="dk1"/>
                          </a:solidFill>
                          <a:effectLst/>
                          <a:latin typeface="+mn-lt"/>
                          <a:ea typeface="+mn-ea"/>
                          <a:cs typeface="+mn-cs"/>
                        </a:rPr>
                        <a:t>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72693467"/>
              </p:ext>
            </p:extLst>
          </p:nvPr>
        </p:nvGraphicFramePr>
        <p:xfrm>
          <a:off x="1844733" y="2039435"/>
          <a:ext cx="9058275" cy="320040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Moralllos</a:t>
                      </a:r>
                      <a:r>
                        <a:rPr lang="en-US" sz="1600" b="1" dirty="0"/>
                        <a:t>, Ruth</a:t>
                      </a:r>
                    </a:p>
                  </a:txBody>
                  <a:tcPr/>
                </a:tc>
                <a:tc>
                  <a:txBody>
                    <a:bodyPr/>
                    <a:lstStyle/>
                    <a:p>
                      <a:pPr marL="285750" indent="-285750">
                        <a:buFont typeface="Arial" panose="020B0604020202020204" pitchFamily="34" charset="0"/>
                        <a:buChar char="•"/>
                      </a:pPr>
                      <a:r>
                        <a:rPr lang="en-US" sz="1600" dirty="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dirty="0"/>
                        <a:t>Finalized the project’s budget and the WBS document </a:t>
                      </a:r>
                    </a:p>
                  </a:txBody>
                  <a:tcPr/>
                </a:tc>
                <a:extLst>
                  <a:ext uri="{0D108BD9-81ED-4DB2-BD59-A6C34878D82A}">
                    <a16:rowId xmlns:a16="http://schemas.microsoft.com/office/drawing/2014/main" val="1621414140"/>
                  </a:ext>
                </a:extLst>
              </a:tr>
              <a:tr h="936336">
                <a:tc>
                  <a:txBody>
                    <a:bodyPr/>
                    <a:lstStyle/>
                    <a:p>
                      <a:r>
                        <a:rPr lang="en-US" sz="1600" b="1" dirty="0"/>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Risk Management Plan Implementation and HR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Problem statement</a:t>
            </a:r>
            <a:endParaRPr lang="en-US"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dirty="0">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dirty="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150047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 </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2039377" y="2531918"/>
            <a:ext cx="8668987" cy="1530927"/>
          </a:xfrm>
        </p:spPr>
        <p:txBody>
          <a:bodyPr>
            <a:normAutofit/>
          </a:bodyPr>
          <a:lstStyle/>
          <a:p>
            <a:pPr marL="285750" indent="-285750">
              <a:buFont typeface="Arial" panose="020B0604020202020204" pitchFamily="34" charset="0"/>
              <a:buChar char="•"/>
            </a:pPr>
            <a:r>
              <a:rPr lang="en-US" sz="4000" b="1" dirty="0">
                <a:latin typeface="Avenir Book"/>
              </a:rPr>
              <a:t>Business Needs</a:t>
            </a:r>
          </a:p>
          <a:p>
            <a:pPr marL="285750" indent="-285750">
              <a:buFont typeface="Arial" panose="020B0604020202020204" pitchFamily="34" charset="0"/>
              <a:buChar char="•"/>
            </a:pPr>
            <a:r>
              <a:rPr lang="en-US" sz="4000" b="1" dirty="0">
                <a:latin typeface="Avenir Book"/>
              </a:rPr>
              <a:t>Business Objectives</a:t>
            </a:r>
          </a:p>
        </p:txBody>
      </p:sp>
      <p:sp>
        <p:nvSpPr>
          <p:cNvPr id="5" name="Title 2">
            <a:extLst>
              <a:ext uri="{FF2B5EF4-FFF2-40B4-BE49-F238E27FC236}">
                <a16:creationId xmlns:a16="http://schemas.microsoft.com/office/drawing/2014/main" id="{55102EF0-252D-ECA8-0F25-F2C8970AA160}"/>
              </a:ext>
            </a:extLst>
          </p:cNvPr>
          <p:cNvSpPr txBox="1">
            <a:spLocks/>
          </p:cNvSpPr>
          <p:nvPr/>
        </p:nvSpPr>
        <p:spPr>
          <a:xfrm>
            <a:off x="1306687" y="391886"/>
            <a:ext cx="10134369" cy="7846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en-US" sz="3600" b="1" dirty="0">
                <a:latin typeface="Avenir Book" panose="02000503020000020003" pitchFamily="2" charset="0"/>
              </a:rPr>
              <a:t>Project purpose/justification</a:t>
            </a:r>
            <a:endParaRPr lang="en-US" dirty="0"/>
          </a:p>
        </p:txBody>
      </p:sp>
      <p:sp>
        <p:nvSpPr>
          <p:cNvPr id="2" name="TextBox 1">
            <a:extLst>
              <a:ext uri="{FF2B5EF4-FFF2-40B4-BE49-F238E27FC236}">
                <a16:creationId xmlns:a16="http://schemas.microsoft.com/office/drawing/2014/main" id="{B01434B9-8164-0DB9-3A87-3936213F5DDD}"/>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3" name="Picture 2" descr="A logo on a black background&#10;&#10;Description automatically generated with low confidence">
            <a:extLst>
              <a:ext uri="{FF2B5EF4-FFF2-40B4-BE49-F238E27FC236}">
                <a16:creationId xmlns:a16="http://schemas.microsoft.com/office/drawing/2014/main" id="{4B66D076-6580-9BF7-136E-2A56F2729989}"/>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24129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dirty="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dirty="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dirty="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Calibri" panose="020F0502020204030204" pitchFamily="34" charset="0"/>
                <a:ea typeface="Times New Roman" panose="02020603050405020304" pitchFamily="18" charset="0"/>
              </a:rPr>
              <a:t>Streamlined and </a:t>
            </a:r>
            <a:r>
              <a:rPr lang="en-US" sz="3600" dirty="0">
                <a:effectLst/>
                <a:latin typeface="Calibri" panose="020F0502020204030204" pitchFamily="34" charset="0"/>
                <a:ea typeface="Times New Roman" panose="02020603050405020304" pitchFamily="18" charset="0"/>
              </a:rPr>
              <a:t>tailor-made ticketing service system for th</a:t>
            </a:r>
            <a:r>
              <a:rPr lang="en-US" sz="3600" dirty="0">
                <a:latin typeface="Calibri" panose="020F0502020204030204" pitchFamily="34" charset="0"/>
                <a:ea typeface="Times New Roman" panose="02020603050405020304" pitchFamily="18" charset="0"/>
              </a:rPr>
              <a:t>e ITRO workflow.</a:t>
            </a:r>
            <a:endParaRPr lang="en-PH" sz="3600" dirty="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dirty="0">
                <a:latin typeface="Calibri" panose="020F0502020204030204" pitchFamily="34" charset="0"/>
                <a:ea typeface="Times New Roman" panose="02020603050405020304" pitchFamily="18" charset="0"/>
              </a:rPr>
              <a:t>Added features to a</a:t>
            </a:r>
            <a:r>
              <a:rPr lang="en-US" sz="3600" dirty="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graphicFrame>
        <p:nvGraphicFramePr>
          <p:cNvPr id="7" name="Table 6">
            <a:extLst>
              <a:ext uri="{FF2B5EF4-FFF2-40B4-BE49-F238E27FC236}">
                <a16:creationId xmlns:a16="http://schemas.microsoft.com/office/drawing/2014/main" id="{DE13573B-2FF7-5AD9-7AF2-E98C214F86E2}"/>
              </a:ext>
            </a:extLst>
          </p:cNvPr>
          <p:cNvGraphicFramePr>
            <a:graphicFrameLocks noGrp="1"/>
          </p:cNvGraphicFramePr>
          <p:nvPr>
            <p:extLst>
              <p:ext uri="{D42A27DB-BD31-4B8C-83A1-F6EECF244321}">
                <p14:modId xmlns:p14="http://schemas.microsoft.com/office/powerpoint/2010/main" val="1575046756"/>
              </p:ext>
            </p:extLst>
          </p:nvPr>
        </p:nvGraphicFramePr>
        <p:xfrm>
          <a:off x="1724335" y="1675692"/>
          <a:ext cx="9772649" cy="4181472"/>
        </p:xfrm>
        <a:graphic>
          <a:graphicData uri="http://schemas.openxmlformats.org/drawingml/2006/table">
            <a:tbl>
              <a:tblPr firstRow="1" firstCol="1" bandRow="1">
                <a:tableStyleId>{5C22544A-7EE6-4342-B048-85BDC9FD1C3A}</a:tableStyleId>
              </a:tblPr>
              <a:tblGrid>
                <a:gridCol w="6622329">
                  <a:extLst>
                    <a:ext uri="{9D8B030D-6E8A-4147-A177-3AD203B41FA5}">
                      <a16:colId xmlns:a16="http://schemas.microsoft.com/office/drawing/2014/main" val="1780994898"/>
                    </a:ext>
                  </a:extLst>
                </a:gridCol>
                <a:gridCol w="3150320">
                  <a:extLst>
                    <a:ext uri="{9D8B030D-6E8A-4147-A177-3AD203B41FA5}">
                      <a16:colId xmlns:a16="http://schemas.microsoft.com/office/drawing/2014/main" val="1550556377"/>
                    </a:ext>
                  </a:extLst>
                </a:gridCol>
              </a:tblGrid>
              <a:tr h="521165">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Project Milestone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bg1"/>
                          </a:solidFill>
                          <a:effectLst/>
                          <a:latin typeface="Avenir Book" panose="02000503020000020003"/>
                        </a:rPr>
                        <a:t>Target Completion Date</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4840030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kick-off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March 2022</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194359"/>
                  </a:ext>
                </a:extLst>
              </a:tr>
              <a:tr h="522901">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Planning phase completion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March 2022</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5965372"/>
                  </a:ext>
                </a:extLst>
              </a:tr>
              <a:tr h="522901">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Analysis and Design phase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March </a:t>
                      </a:r>
                      <a:r>
                        <a:rPr lang="en-US" sz="2400" dirty="0">
                          <a:solidFill>
                            <a:schemeClr val="tx1"/>
                          </a:solidFill>
                          <a:effectLst/>
                          <a:latin typeface="Avenir Book" panose="02000503020000020003"/>
                        </a:rPr>
                        <a:t>2022 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6260099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Implementation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May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29907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Testing and quality assurance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August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064896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Deployment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September 15,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863177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close-out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September 30, 2023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65917934"/>
                  </a:ext>
                </a:extLst>
              </a:tr>
            </a:tbl>
          </a:graphicData>
        </a:graphic>
      </p:graphicFrame>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1436355" cy="369332"/>
          </a:xfrm>
          <a:prstGeom prst="rect">
            <a:avLst/>
          </a:prstGeom>
          <a:noFill/>
        </p:spPr>
        <p:txBody>
          <a:bodyPr wrap="none" rtlCol="0">
            <a:spAutoFit/>
          </a:bodyPr>
          <a:lstStyle/>
          <a:p>
            <a:r>
              <a:rPr lang="en-US" dirty="0">
                <a:solidFill>
                  <a:schemeClr val="tx2">
                    <a:lumMod val="60000"/>
                    <a:lumOff val="40000"/>
                  </a:schemeClr>
                </a:solidFill>
                <a:latin typeface="Avenir Book" panose="02000503020000020003"/>
              </a:rPr>
              <a:t>Presented by:</a:t>
            </a:r>
          </a:p>
        </p:txBody>
      </p:sp>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09F1F210BAA040A145296C92009194" ma:contentTypeVersion="6" ma:contentTypeDescription="Create a new document." ma:contentTypeScope="" ma:versionID="f691fc1c4a1b0e9fe8244ded1739bd9c">
  <xsd:schema xmlns:xsd="http://www.w3.org/2001/XMLSchema" xmlns:xs="http://www.w3.org/2001/XMLSchema" xmlns:p="http://schemas.microsoft.com/office/2006/metadata/properties" xmlns:ns2="c1ab46aa-4e63-48d8-a315-16c1f2d7c6c2" xmlns:ns3="74294220-e8b9-4fe7-8bb1-72bea3759816" targetNamespace="http://schemas.microsoft.com/office/2006/metadata/properties" ma:root="true" ma:fieldsID="c5032702caff3d73983fcfd34b02e3a0" ns2:_="" ns3:_="">
    <xsd:import namespace="c1ab46aa-4e63-48d8-a315-16c1f2d7c6c2"/>
    <xsd:import namespace="74294220-e8b9-4fe7-8bb1-72bea37598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b46aa-4e63-48d8-a315-16c1f2d7c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294220-e8b9-4fe7-8bb1-72bea3759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389518-5031-49C4-9FA3-50D6DDB4A4A5}">
  <ds:schemaRefs>
    <ds:schemaRef ds:uri="74294220-e8b9-4fe7-8bb1-72bea3759816"/>
    <ds:schemaRef ds:uri="c1ab46aa-4e63-48d8-a315-16c1f2d7c6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3.xml><?xml version="1.0" encoding="utf-8"?>
<ds:datastoreItem xmlns:ds="http://schemas.openxmlformats.org/officeDocument/2006/customXml" ds:itemID="{E7CC4145-1E25-4B52-8F1D-3AAE6C1E66D1}">
  <ds:schemaRefs>
    <ds:schemaRef ds:uri="74294220-e8b9-4fe7-8bb1-72bea3759816"/>
    <ds:schemaRef ds:uri="c1ab46aa-4e63-48d8-a315-16c1f2d7c6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Template>
  <TotalTime>90</TotalTime>
  <Words>1622</Words>
  <Application>Microsoft Office PowerPoint</Application>
  <PresentationFormat>Widescreen</PresentationFormat>
  <Paragraphs>401</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Avenir Book</vt:lpstr>
      <vt:lpstr>Calibri</vt:lpstr>
      <vt:lpstr>Calibri Light</vt:lpstr>
      <vt:lpstr>Cambria</vt:lpstr>
      <vt:lpstr>Sagona ExtraLight</vt:lpstr>
      <vt:lpstr>Speak Pro</vt:lpstr>
      <vt:lpstr>Symbol</vt:lpstr>
      <vt:lpstr>Times New Roman</vt:lpstr>
      <vt:lpstr>Office Theme</vt:lpstr>
      <vt:lpstr>Project management plan</vt:lpstr>
      <vt:lpstr>Introduction</vt:lpstr>
      <vt:lpstr>Problem statement</vt:lpstr>
      <vt:lpstr>PowerPoint Presentation</vt:lpstr>
      <vt:lpstr>Project deliverables and milestones</vt:lpstr>
      <vt:lpstr>Project deliverables and milestones</vt:lpstr>
      <vt:lpstr>Project deliverables and milestones</vt:lpstr>
      <vt:lpstr>Project deliverables and milestones</vt:lpstr>
      <vt:lpstr>Project deliverables and milestones</vt:lpstr>
      <vt:lpstr>Stakeholder register</vt:lpstr>
      <vt:lpstr>WBS</vt:lpstr>
      <vt:lpstr>Cost schedule summary</vt:lpstr>
      <vt:lpstr>Schedule gantt chart summary</vt:lpstr>
      <vt:lpstr>Schedule gantt chart summary</vt:lpstr>
      <vt:lpstr>Schedule gantt chart summary</vt:lpstr>
      <vt:lpstr>change control board</vt:lpstr>
      <vt:lpstr>Communication matrix</vt:lpstr>
      <vt:lpstr>Risk register</vt:lpstr>
      <vt:lpstr>Transition approach</vt:lpstr>
      <vt:lpstr>Transition out plan schedule</vt:lpstr>
      <vt:lpstr>Questions?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Allan Vincent Nefalar</cp:lastModifiedBy>
  <cp:revision>10</cp:revision>
  <dcterms:created xsi:type="dcterms:W3CDTF">2021-08-11T05:29:25Z</dcterms:created>
  <dcterms:modified xsi:type="dcterms:W3CDTF">2023-06-04T13:30:45Z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0x0101005809F1F210BAA040A145296C92009194</vt:lpwstr>
  </property>
  <property fmtid="{D5CDD505-2E9C-101B-9397-08002B2CF9AE}" pid="3" name="MediaServiceImageTags">
    <vt:lpwstr/>
  </property>
</Properties>
</file>